
<file path=[Content_Types].xml><?xml version="1.0" encoding="utf-8"?>
<Types xmlns="http://schemas.openxmlformats.org/package/2006/content-types">
  <Override PartName="/ppt/charts/chart10.xml" ContentType="application/vnd.openxmlformats-officedocument.drawingml.chart+xml"/>
  <Override PartName="/ppt/slides/slide9.xml" ContentType="application/vnd.openxmlformats-officedocument.presentationml.slide+xml"/>
  <Override PartName="/ppt/charts/chart4.xml" ContentType="application/vnd.openxmlformats-officedocument.drawingml.chart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charts/chart9.xml" ContentType="application/vnd.openxmlformats-officedocument.drawingml.chart+xml"/>
  <Default Extension="xml" ContentType="application/xml"/>
  <Override PartName="/ppt/tableStyles.xml" ContentType="application/vnd.openxmlformats-officedocument.presentationml.tableStyles+xml"/>
  <Override PartName="/ppt/charts/chart5.xml" ContentType="application/vnd.openxmlformats-officedocument.drawingml.chart+xml"/>
  <Override PartName="/ppt/charts/chart11.xml" ContentType="application/vnd.openxmlformats-officedocument.drawingml.chart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charts/chart12.xml" ContentType="application/vnd.openxmlformats-officedocument.drawingml.chart+xml"/>
  <Override PartName="/ppt/charts/chart6.xml" ContentType="application/vnd.openxmlformats-officedocument.drawingml.chart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charts/chart2.xml" ContentType="application/vnd.openxmlformats-officedocument.drawingml.chart+xml"/>
  <Override PartName="/ppt/presentation.xml" ContentType="application/vnd.openxmlformats-officedocument.presentationml.presentation.main+xml"/>
  <Default Extension="xlsx" ContentType="application/vnd.openxmlformats-officedocument.spreadsheetml.sheet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3.xml" ContentType="application/vnd.openxmlformats-officedocument.drawingml.chart+xml"/>
  <Override PartName="/ppt/charts/chart7.xml" ContentType="application/vnd.openxmlformats-officedocument.drawingml.chart+xml"/>
  <Override PartName="/ppt/slides/slide8.xml" ContentType="application/vnd.openxmlformats-officedocument.presentationml.slide+xml"/>
  <Override PartName="/ppt/charts/chart3.xml" ContentType="application/vnd.openxmlformats-officedocument.drawingml.chart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ppt/charts/chart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04" r:id="rId1"/>
  </p:sldMasterIdLst>
  <p:notesMasterIdLst>
    <p:notesMasterId r:id="rId18"/>
  </p:notesMasterIdLst>
  <p:handoutMasterIdLst>
    <p:handoutMasterId r:id="rId19"/>
  </p:handoutMasterIdLst>
  <p:sldIdLst>
    <p:sldId id="384" r:id="rId2"/>
    <p:sldId id="383" r:id="rId3"/>
    <p:sldId id="402" r:id="rId4"/>
    <p:sldId id="396" r:id="rId5"/>
    <p:sldId id="393" r:id="rId6"/>
    <p:sldId id="386" r:id="rId7"/>
    <p:sldId id="391" r:id="rId8"/>
    <p:sldId id="394" r:id="rId9"/>
    <p:sldId id="390" r:id="rId10"/>
    <p:sldId id="392" r:id="rId11"/>
    <p:sldId id="395" r:id="rId12"/>
    <p:sldId id="397" r:id="rId13"/>
    <p:sldId id="398" r:id="rId14"/>
    <p:sldId id="399" r:id="rId15"/>
    <p:sldId id="400" r:id="rId16"/>
    <p:sldId id="401" r:id="rId1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5A5A5A"/>
    <a:srgbClr val="4D4D4D"/>
    <a:srgbClr val="3D3D3D"/>
    <a:srgbClr val="AEBA44"/>
    <a:srgbClr val="959F3B"/>
    <a:srgbClr val="9EA83E"/>
    <a:srgbClr val="BAC460"/>
    <a:srgbClr val="BCC563"/>
    <a:srgbClr val="007370"/>
    <a:srgbClr val="CCFF33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>
    <p:restoredLeft sz="6573" autoAdjust="0"/>
    <p:restoredTop sz="94638" autoAdjust="0"/>
  </p:normalViewPr>
  <p:slideViewPr>
    <p:cSldViewPr>
      <p:cViewPr>
        <p:scale>
          <a:sx n="90" d="100"/>
          <a:sy n="90" d="100"/>
        </p:scale>
        <p:origin x="-1182" y="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87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style val="26"/>
  <c:chart>
    <c:autoTitleDeleted val="1"/>
    <c:plotArea>
      <c:layout>
        <c:manualLayout>
          <c:layoutTarget val="inner"/>
          <c:xMode val="edge"/>
          <c:yMode val="edge"/>
          <c:x val="0.0709550086289964"/>
          <c:y val="0.142775141386407"/>
          <c:w val="0.77351245089663"/>
          <c:h val="0.72888351911516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Kolumn1</c:v>
                </c:pt>
              </c:strCache>
            </c:strRef>
          </c:tx>
          <c:spPr>
            <a:solidFill>
              <a:srgbClr val="006666"/>
            </a:solidFill>
          </c:spPr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sv-SE"/>
              </a:p>
            </c:txPr>
            <c:showVal val="1"/>
          </c:dLbls>
          <c:cat>
            <c:strRef>
              <c:f>Sheet1!$A$2:$A$9</c:f>
              <c:strCache>
                <c:ptCount val="8"/>
                <c:pt idx="0">
                  <c:v>M</c:v>
                </c:pt>
                <c:pt idx="1">
                  <c:v>Fp</c:v>
                </c:pt>
                <c:pt idx="2">
                  <c:v>C</c:v>
                </c:pt>
                <c:pt idx="3">
                  <c:v>Kd</c:v>
                </c:pt>
                <c:pt idx="4">
                  <c:v>S</c:v>
                </c:pt>
                <c:pt idx="5">
                  <c:v>Mp</c:v>
                </c:pt>
                <c:pt idx="6">
                  <c:v>V</c:v>
                </c:pt>
                <c:pt idx="7">
                  <c:v>Sd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0.16</c:v>
                </c:pt>
                <c:pt idx="1">
                  <c:v>0.39</c:v>
                </c:pt>
                <c:pt idx="2">
                  <c:v>0.37</c:v>
                </c:pt>
                <c:pt idx="3">
                  <c:v>0.42</c:v>
                </c:pt>
                <c:pt idx="4">
                  <c:v>0.21</c:v>
                </c:pt>
                <c:pt idx="5">
                  <c:v>0.31</c:v>
                </c:pt>
                <c:pt idx="6">
                  <c:v>0.4</c:v>
                </c:pt>
                <c:pt idx="7">
                  <c:v>0.42</c:v>
                </c:pt>
              </c:numCache>
            </c:numRef>
          </c:val>
        </c:ser>
        <c:dLbls/>
        <c:gapWidth val="89"/>
        <c:overlap val="100"/>
        <c:axId val="548609368"/>
        <c:axId val="548616792"/>
      </c:barChart>
      <c:catAx>
        <c:axId val="54860936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548616792"/>
        <c:crosses val="autoZero"/>
        <c:auto val="1"/>
        <c:lblAlgn val="ctr"/>
        <c:lblOffset val="100"/>
      </c:catAx>
      <c:valAx>
        <c:axId val="548616792"/>
        <c:scaling>
          <c:orientation val="minMax"/>
          <c:max val="1.0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54860936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sv-SE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style val="26"/>
  <c:chart>
    <c:autoTitleDeleted val="1"/>
    <c:plotArea>
      <c:layout>
        <c:manualLayout>
          <c:layoutTarget val="inner"/>
          <c:xMode val="edge"/>
          <c:yMode val="edge"/>
          <c:x val="0.0709550086289964"/>
          <c:y val="0.142775141386408"/>
          <c:w val="0.77351245089663"/>
          <c:h val="0.72888351911516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Kolumn1</c:v>
                </c:pt>
              </c:strCache>
            </c:strRef>
          </c:tx>
          <c:spPr>
            <a:solidFill>
              <a:srgbClr val="006666"/>
            </a:solidFill>
          </c:spPr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sv-SE"/>
              </a:p>
            </c:txPr>
            <c:showVal val="1"/>
          </c:dLbls>
          <c:cat>
            <c:strRef>
              <c:f>Sheet1!$A$2:$A$9</c:f>
              <c:strCache>
                <c:ptCount val="8"/>
                <c:pt idx="0">
                  <c:v>M</c:v>
                </c:pt>
                <c:pt idx="1">
                  <c:v>Fp</c:v>
                </c:pt>
                <c:pt idx="2">
                  <c:v>C</c:v>
                </c:pt>
                <c:pt idx="3">
                  <c:v>Kd</c:v>
                </c:pt>
                <c:pt idx="4">
                  <c:v>S</c:v>
                </c:pt>
                <c:pt idx="5">
                  <c:v>Mp</c:v>
                </c:pt>
                <c:pt idx="6">
                  <c:v>V</c:v>
                </c:pt>
                <c:pt idx="7">
                  <c:v>Sd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0.21</c:v>
                </c:pt>
                <c:pt idx="1">
                  <c:v>0.22</c:v>
                </c:pt>
                <c:pt idx="2">
                  <c:v>0.22</c:v>
                </c:pt>
                <c:pt idx="3">
                  <c:v>0.22</c:v>
                </c:pt>
                <c:pt idx="4">
                  <c:v>0.31</c:v>
                </c:pt>
                <c:pt idx="5">
                  <c:v>0.29</c:v>
                </c:pt>
                <c:pt idx="6">
                  <c:v>0.28</c:v>
                </c:pt>
                <c:pt idx="7">
                  <c:v>0.14</c:v>
                </c:pt>
              </c:numCache>
            </c:numRef>
          </c:val>
        </c:ser>
        <c:dLbls/>
        <c:gapWidth val="89"/>
        <c:overlap val="100"/>
        <c:axId val="551753176"/>
        <c:axId val="551756264"/>
      </c:barChart>
      <c:catAx>
        <c:axId val="55175317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551756264"/>
        <c:crosses val="autoZero"/>
        <c:auto val="1"/>
        <c:lblAlgn val="ctr"/>
        <c:lblOffset val="100"/>
      </c:catAx>
      <c:valAx>
        <c:axId val="551756264"/>
        <c:scaling>
          <c:orientation val="minMax"/>
          <c:max val="1.0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55175317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sv-SE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style val="26"/>
  <c:chart>
    <c:autoTitleDeleted val="1"/>
    <c:plotArea>
      <c:layout>
        <c:manualLayout>
          <c:layoutTarget val="inner"/>
          <c:xMode val="edge"/>
          <c:yMode val="edge"/>
          <c:x val="0.0709550086289964"/>
          <c:y val="0.142775141386408"/>
          <c:w val="0.77351245089663"/>
          <c:h val="0.72888351911516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Kolumn1</c:v>
                </c:pt>
              </c:strCache>
            </c:strRef>
          </c:tx>
          <c:spPr>
            <a:solidFill>
              <a:srgbClr val="006666"/>
            </a:solidFill>
          </c:spPr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sv-SE"/>
              </a:p>
            </c:txPr>
            <c:showVal val="1"/>
          </c:dLbls>
          <c:cat>
            <c:strRef>
              <c:f>Sheet1!$A$2:$A$9</c:f>
              <c:strCache>
                <c:ptCount val="8"/>
                <c:pt idx="0">
                  <c:v>M</c:v>
                </c:pt>
                <c:pt idx="1">
                  <c:v>Fp</c:v>
                </c:pt>
                <c:pt idx="2">
                  <c:v>C</c:v>
                </c:pt>
                <c:pt idx="3">
                  <c:v>Kd</c:v>
                </c:pt>
                <c:pt idx="4">
                  <c:v>S</c:v>
                </c:pt>
                <c:pt idx="5">
                  <c:v>Mp</c:v>
                </c:pt>
                <c:pt idx="6">
                  <c:v>V</c:v>
                </c:pt>
                <c:pt idx="7">
                  <c:v>Sd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0.29</c:v>
                </c:pt>
                <c:pt idx="1">
                  <c:v>0.24</c:v>
                </c:pt>
                <c:pt idx="2">
                  <c:v>0.24</c:v>
                </c:pt>
                <c:pt idx="3">
                  <c:v>0.24</c:v>
                </c:pt>
                <c:pt idx="4">
                  <c:v>0.29</c:v>
                </c:pt>
                <c:pt idx="5">
                  <c:v>0.19</c:v>
                </c:pt>
                <c:pt idx="6">
                  <c:v>0.2</c:v>
                </c:pt>
                <c:pt idx="7">
                  <c:v>0.14</c:v>
                </c:pt>
              </c:numCache>
            </c:numRef>
          </c:val>
        </c:ser>
        <c:dLbls/>
        <c:gapWidth val="89"/>
        <c:overlap val="100"/>
        <c:axId val="551814152"/>
        <c:axId val="551817240"/>
      </c:barChart>
      <c:catAx>
        <c:axId val="55181415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551817240"/>
        <c:crosses val="autoZero"/>
        <c:auto val="1"/>
        <c:lblAlgn val="ctr"/>
        <c:lblOffset val="100"/>
      </c:catAx>
      <c:valAx>
        <c:axId val="551817240"/>
        <c:scaling>
          <c:orientation val="minMax"/>
          <c:max val="1.0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55181415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sv-SE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style val="26"/>
  <c:chart>
    <c:autoTitleDeleted val="1"/>
    <c:plotArea>
      <c:layout>
        <c:manualLayout>
          <c:layoutTarget val="inner"/>
          <c:xMode val="edge"/>
          <c:yMode val="edge"/>
          <c:x val="0.0709550086289964"/>
          <c:y val="0.142775141386408"/>
          <c:w val="0.77351245089663"/>
          <c:h val="0.72888351911516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Kolumn1</c:v>
                </c:pt>
              </c:strCache>
            </c:strRef>
          </c:tx>
          <c:spPr>
            <a:solidFill>
              <a:srgbClr val="006666"/>
            </a:solidFill>
          </c:spPr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sv-SE"/>
              </a:p>
            </c:txPr>
            <c:showVal val="1"/>
          </c:dLbls>
          <c:cat>
            <c:strRef>
              <c:f>Sheet1!$A$2:$A$9</c:f>
              <c:strCache>
                <c:ptCount val="8"/>
                <c:pt idx="0">
                  <c:v>M</c:v>
                </c:pt>
                <c:pt idx="1">
                  <c:v>Fp</c:v>
                </c:pt>
                <c:pt idx="2">
                  <c:v>C</c:v>
                </c:pt>
                <c:pt idx="3">
                  <c:v>Kd</c:v>
                </c:pt>
                <c:pt idx="4">
                  <c:v>S</c:v>
                </c:pt>
                <c:pt idx="5">
                  <c:v>Mp</c:v>
                </c:pt>
                <c:pt idx="6">
                  <c:v>V</c:v>
                </c:pt>
                <c:pt idx="7">
                  <c:v>Sd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0.13</c:v>
                </c:pt>
                <c:pt idx="1">
                  <c:v>0.12</c:v>
                </c:pt>
                <c:pt idx="2">
                  <c:v>0.11</c:v>
                </c:pt>
                <c:pt idx="3">
                  <c:v>0.12</c:v>
                </c:pt>
                <c:pt idx="4">
                  <c:v>0.1</c:v>
                </c:pt>
                <c:pt idx="5">
                  <c:v>0.11</c:v>
                </c:pt>
                <c:pt idx="6">
                  <c:v>0.1</c:v>
                </c:pt>
                <c:pt idx="7">
                  <c:v>0.1</c:v>
                </c:pt>
              </c:numCache>
            </c:numRef>
          </c:val>
        </c:ser>
        <c:dLbls/>
        <c:gapWidth val="89"/>
        <c:overlap val="100"/>
        <c:axId val="551874472"/>
        <c:axId val="551877560"/>
      </c:barChart>
      <c:catAx>
        <c:axId val="55187447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551877560"/>
        <c:crosses val="autoZero"/>
        <c:auto val="1"/>
        <c:lblAlgn val="ctr"/>
        <c:lblOffset val="100"/>
      </c:catAx>
      <c:valAx>
        <c:axId val="551877560"/>
        <c:scaling>
          <c:orientation val="minMax"/>
          <c:max val="1.0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55187447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sv-SE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style val="26"/>
  <c:chart>
    <c:autoTitleDeleted val="1"/>
    <c:plotArea>
      <c:layout>
        <c:manualLayout>
          <c:layoutTarget val="inner"/>
          <c:xMode val="edge"/>
          <c:yMode val="edge"/>
          <c:x val="0.0709550086289964"/>
          <c:y val="0.142775141386408"/>
          <c:w val="0.77351245089663"/>
          <c:h val="0.72888351911516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Kolumn1</c:v>
                </c:pt>
              </c:strCache>
            </c:strRef>
          </c:tx>
          <c:spPr>
            <a:solidFill>
              <a:srgbClr val="006666"/>
            </a:solidFill>
          </c:spPr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sv-SE"/>
              </a:p>
            </c:txPr>
            <c:showVal val="1"/>
          </c:dLbls>
          <c:cat>
            <c:strRef>
              <c:f>Sheet1!$A$2:$A$9</c:f>
              <c:strCache>
                <c:ptCount val="8"/>
                <c:pt idx="0">
                  <c:v>M</c:v>
                </c:pt>
                <c:pt idx="1">
                  <c:v>Fp</c:v>
                </c:pt>
                <c:pt idx="2">
                  <c:v>C</c:v>
                </c:pt>
                <c:pt idx="3">
                  <c:v>Kd</c:v>
                </c:pt>
                <c:pt idx="4">
                  <c:v>S</c:v>
                </c:pt>
                <c:pt idx="5">
                  <c:v>Mp</c:v>
                </c:pt>
                <c:pt idx="6">
                  <c:v>V</c:v>
                </c:pt>
                <c:pt idx="7">
                  <c:v>Sd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0.1</c:v>
                </c:pt>
                <c:pt idx="1">
                  <c:v>0.06</c:v>
                </c:pt>
                <c:pt idx="2">
                  <c:v>0.06</c:v>
                </c:pt>
                <c:pt idx="3">
                  <c:v>0.05</c:v>
                </c:pt>
                <c:pt idx="4">
                  <c:v>0.06</c:v>
                </c:pt>
                <c:pt idx="5">
                  <c:v>0.04</c:v>
                </c:pt>
                <c:pt idx="6">
                  <c:v>0.03</c:v>
                </c:pt>
                <c:pt idx="7">
                  <c:v>0.07</c:v>
                </c:pt>
              </c:numCache>
            </c:numRef>
          </c:val>
        </c:ser>
        <c:dLbls/>
        <c:gapWidth val="89"/>
        <c:overlap val="100"/>
        <c:axId val="551934008"/>
        <c:axId val="551937096"/>
      </c:barChart>
      <c:catAx>
        <c:axId val="55193400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551937096"/>
        <c:crosses val="autoZero"/>
        <c:auto val="1"/>
        <c:lblAlgn val="ctr"/>
        <c:lblOffset val="100"/>
      </c:catAx>
      <c:valAx>
        <c:axId val="551937096"/>
        <c:scaling>
          <c:orientation val="minMax"/>
          <c:max val="1.0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55193400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sv-SE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style val="26"/>
  <c:chart>
    <c:autoTitleDeleted val="1"/>
    <c:plotArea>
      <c:layout>
        <c:manualLayout>
          <c:layoutTarget val="inner"/>
          <c:xMode val="edge"/>
          <c:yMode val="edge"/>
          <c:x val="0.0709550086289964"/>
          <c:y val="0.142775141386407"/>
          <c:w val="0.77351245089663"/>
          <c:h val="0.72888351911516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Kolumn1</c:v>
                </c:pt>
              </c:strCache>
            </c:strRef>
          </c:tx>
          <c:spPr>
            <a:solidFill>
              <a:srgbClr val="006666"/>
            </a:solidFill>
          </c:spPr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sv-SE"/>
              </a:p>
            </c:txPr>
            <c:showVal val="1"/>
          </c:dLbls>
          <c:cat>
            <c:strRef>
              <c:f>Sheet1!$A$2:$A$9</c:f>
              <c:strCache>
                <c:ptCount val="8"/>
                <c:pt idx="0">
                  <c:v>M</c:v>
                </c:pt>
                <c:pt idx="1">
                  <c:v>Fp</c:v>
                </c:pt>
                <c:pt idx="2">
                  <c:v>C</c:v>
                </c:pt>
                <c:pt idx="3">
                  <c:v>Kd</c:v>
                </c:pt>
                <c:pt idx="4">
                  <c:v>S</c:v>
                </c:pt>
                <c:pt idx="5">
                  <c:v>Mp</c:v>
                </c:pt>
                <c:pt idx="6">
                  <c:v>V</c:v>
                </c:pt>
                <c:pt idx="7">
                  <c:v>Sd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0.38</c:v>
                </c:pt>
                <c:pt idx="1">
                  <c:v>0.04</c:v>
                </c:pt>
                <c:pt idx="2">
                  <c:v>0.1</c:v>
                </c:pt>
                <c:pt idx="3">
                  <c:v>0.03</c:v>
                </c:pt>
                <c:pt idx="4">
                  <c:v>0.33</c:v>
                </c:pt>
                <c:pt idx="5">
                  <c:v>0.04</c:v>
                </c:pt>
                <c:pt idx="6">
                  <c:v>0.02</c:v>
                </c:pt>
                <c:pt idx="7">
                  <c:v>0.03</c:v>
                </c:pt>
              </c:numCache>
            </c:numRef>
          </c:val>
        </c:ser>
        <c:dLbls/>
        <c:gapWidth val="89"/>
        <c:overlap val="100"/>
        <c:axId val="539720616"/>
        <c:axId val="539723768"/>
      </c:barChart>
      <c:catAx>
        <c:axId val="53972061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539723768"/>
        <c:crosses val="autoZero"/>
        <c:auto val="1"/>
        <c:lblAlgn val="ctr"/>
        <c:lblOffset val="100"/>
      </c:catAx>
      <c:valAx>
        <c:axId val="539723768"/>
        <c:scaling>
          <c:orientation val="minMax"/>
          <c:max val="1.0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53972061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sv-SE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style val="26"/>
  <c:chart>
    <c:autoTitleDeleted val="1"/>
    <c:plotArea>
      <c:layout>
        <c:manualLayout>
          <c:layoutTarget val="inner"/>
          <c:xMode val="edge"/>
          <c:yMode val="edge"/>
          <c:x val="0.0709550086289964"/>
          <c:y val="0.142775141386407"/>
          <c:w val="0.77351245089663"/>
          <c:h val="0.72888351911516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Har stort inflytande inom svensk politik</c:v>
                </c:pt>
              </c:strCache>
            </c:strRef>
          </c:tx>
          <c:spPr>
            <a:solidFill>
              <a:srgbClr val="006666"/>
            </a:solidFill>
          </c:spPr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sv-SE"/>
              </a:p>
            </c:txPr>
            <c:showVal val="1"/>
          </c:dLbls>
          <c:cat>
            <c:strRef>
              <c:f>Sheet1!$A$2:$A$9</c:f>
              <c:strCache>
                <c:ptCount val="8"/>
                <c:pt idx="0">
                  <c:v>M</c:v>
                </c:pt>
                <c:pt idx="1">
                  <c:v>Fp</c:v>
                </c:pt>
                <c:pt idx="2">
                  <c:v>C</c:v>
                </c:pt>
                <c:pt idx="3">
                  <c:v>Kd</c:v>
                </c:pt>
                <c:pt idx="4">
                  <c:v>S</c:v>
                </c:pt>
                <c:pt idx="5">
                  <c:v>Mp</c:v>
                </c:pt>
                <c:pt idx="6">
                  <c:v>V</c:v>
                </c:pt>
                <c:pt idx="7">
                  <c:v>Sd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0.73</c:v>
                </c:pt>
                <c:pt idx="1">
                  <c:v>0.14</c:v>
                </c:pt>
                <c:pt idx="2">
                  <c:v>0.09</c:v>
                </c:pt>
                <c:pt idx="3">
                  <c:v>0.07</c:v>
                </c:pt>
                <c:pt idx="4">
                  <c:v>0.34</c:v>
                </c:pt>
                <c:pt idx="5">
                  <c:v>0.16</c:v>
                </c:pt>
                <c:pt idx="6">
                  <c:v>0.03</c:v>
                </c:pt>
                <c:pt idx="7">
                  <c:v>0.08</c:v>
                </c:pt>
              </c:numCache>
            </c:numRef>
          </c:val>
        </c:ser>
        <c:dLbls/>
        <c:gapWidth val="89"/>
        <c:overlap val="100"/>
        <c:axId val="539780888"/>
        <c:axId val="539783976"/>
      </c:barChart>
      <c:catAx>
        <c:axId val="53978088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539783976"/>
        <c:crosses val="autoZero"/>
        <c:auto val="1"/>
        <c:lblAlgn val="ctr"/>
        <c:lblOffset val="100"/>
      </c:catAx>
      <c:valAx>
        <c:axId val="539783976"/>
        <c:scaling>
          <c:orientation val="minMax"/>
          <c:max val="1.0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53978088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sv-SE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style val="26"/>
  <c:chart>
    <c:autoTitleDeleted val="1"/>
    <c:plotArea>
      <c:layout>
        <c:manualLayout>
          <c:layoutTarget val="inner"/>
          <c:xMode val="edge"/>
          <c:yMode val="edge"/>
          <c:x val="0.0709550086289964"/>
          <c:y val="0.142775141386407"/>
          <c:w val="0.77351245089663"/>
          <c:h val="0.72888351911516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Kolumn1</c:v>
                </c:pt>
              </c:strCache>
            </c:strRef>
          </c:tx>
          <c:spPr>
            <a:solidFill>
              <a:srgbClr val="006666"/>
            </a:solidFill>
          </c:spPr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sv-SE"/>
              </a:p>
            </c:txPr>
            <c:showVal val="1"/>
          </c:dLbls>
          <c:cat>
            <c:strRef>
              <c:f>Sheet1!$A$2:$A$9</c:f>
              <c:strCache>
                <c:ptCount val="8"/>
                <c:pt idx="0">
                  <c:v>M</c:v>
                </c:pt>
                <c:pt idx="1">
                  <c:v>Fp</c:v>
                </c:pt>
                <c:pt idx="2">
                  <c:v>C</c:v>
                </c:pt>
                <c:pt idx="3">
                  <c:v>Kd</c:v>
                </c:pt>
                <c:pt idx="4">
                  <c:v>S</c:v>
                </c:pt>
                <c:pt idx="5">
                  <c:v>Mp</c:v>
                </c:pt>
                <c:pt idx="6">
                  <c:v>V</c:v>
                </c:pt>
                <c:pt idx="7">
                  <c:v>Sd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0.25</c:v>
                </c:pt>
                <c:pt idx="1">
                  <c:v>0.08</c:v>
                </c:pt>
                <c:pt idx="2">
                  <c:v>0.1</c:v>
                </c:pt>
                <c:pt idx="3">
                  <c:v>0.04</c:v>
                </c:pt>
                <c:pt idx="4">
                  <c:v>0.46</c:v>
                </c:pt>
                <c:pt idx="5">
                  <c:v>0.13</c:v>
                </c:pt>
                <c:pt idx="6">
                  <c:v>0.06</c:v>
                </c:pt>
                <c:pt idx="7">
                  <c:v>0.03</c:v>
                </c:pt>
              </c:numCache>
            </c:numRef>
          </c:val>
        </c:ser>
        <c:dLbls/>
        <c:gapWidth val="89"/>
        <c:overlap val="100"/>
        <c:axId val="539841240"/>
        <c:axId val="539844328"/>
      </c:barChart>
      <c:catAx>
        <c:axId val="53984124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539844328"/>
        <c:crosses val="autoZero"/>
        <c:auto val="1"/>
        <c:lblAlgn val="ctr"/>
        <c:lblOffset val="100"/>
      </c:catAx>
      <c:valAx>
        <c:axId val="539844328"/>
        <c:scaling>
          <c:orientation val="minMax"/>
          <c:max val="1.0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53984124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sv-SE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style val="26"/>
  <c:chart>
    <c:autoTitleDeleted val="1"/>
    <c:plotArea>
      <c:layout>
        <c:manualLayout>
          <c:layoutTarget val="inner"/>
          <c:xMode val="edge"/>
          <c:yMode val="edge"/>
          <c:x val="0.0709550086289964"/>
          <c:y val="0.142775141386407"/>
          <c:w val="0.77351245089663"/>
          <c:h val="0.72888351911516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Kolumn1</c:v>
                </c:pt>
              </c:strCache>
            </c:strRef>
          </c:tx>
          <c:spPr>
            <a:solidFill>
              <a:srgbClr val="006666"/>
            </a:solidFill>
          </c:spPr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sv-SE"/>
              </a:p>
            </c:txPr>
            <c:showVal val="1"/>
          </c:dLbls>
          <c:cat>
            <c:strRef>
              <c:f>Sheet1!$A$2:$A$9</c:f>
              <c:strCache>
                <c:ptCount val="8"/>
                <c:pt idx="0">
                  <c:v>M</c:v>
                </c:pt>
                <c:pt idx="1">
                  <c:v>Fp</c:v>
                </c:pt>
                <c:pt idx="2">
                  <c:v>C</c:v>
                </c:pt>
                <c:pt idx="3">
                  <c:v>Kd</c:v>
                </c:pt>
                <c:pt idx="4">
                  <c:v>S</c:v>
                </c:pt>
                <c:pt idx="5">
                  <c:v>Mp</c:v>
                </c:pt>
                <c:pt idx="6">
                  <c:v>V</c:v>
                </c:pt>
                <c:pt idx="7">
                  <c:v>Sd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0.08</c:v>
                </c:pt>
                <c:pt idx="1">
                  <c:v>0.15</c:v>
                </c:pt>
                <c:pt idx="2">
                  <c:v>0.23</c:v>
                </c:pt>
                <c:pt idx="3">
                  <c:v>0.21</c:v>
                </c:pt>
                <c:pt idx="4">
                  <c:v>0.32</c:v>
                </c:pt>
                <c:pt idx="5">
                  <c:v>0.17</c:v>
                </c:pt>
                <c:pt idx="6">
                  <c:v>0.25</c:v>
                </c:pt>
                <c:pt idx="7">
                  <c:v>0.14</c:v>
                </c:pt>
              </c:numCache>
            </c:numRef>
          </c:val>
        </c:ser>
        <c:dLbls/>
        <c:gapWidth val="89"/>
        <c:overlap val="100"/>
        <c:axId val="539901352"/>
        <c:axId val="539904440"/>
      </c:barChart>
      <c:catAx>
        <c:axId val="53990135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539904440"/>
        <c:crosses val="autoZero"/>
        <c:auto val="1"/>
        <c:lblAlgn val="ctr"/>
        <c:lblOffset val="100"/>
      </c:catAx>
      <c:valAx>
        <c:axId val="539904440"/>
        <c:scaling>
          <c:orientation val="minMax"/>
          <c:max val="1.0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53990135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sv-SE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style val="26"/>
  <c:chart>
    <c:autoTitleDeleted val="1"/>
    <c:plotArea>
      <c:layout>
        <c:manualLayout>
          <c:layoutTarget val="inner"/>
          <c:xMode val="edge"/>
          <c:yMode val="edge"/>
          <c:x val="0.0709550086289964"/>
          <c:y val="0.142775141386407"/>
          <c:w val="0.77351245089663"/>
          <c:h val="0.72888351911516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Kolumn1</c:v>
                </c:pt>
              </c:strCache>
            </c:strRef>
          </c:tx>
          <c:spPr>
            <a:solidFill>
              <a:srgbClr val="006666"/>
            </a:solidFill>
          </c:spPr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sv-SE"/>
              </a:p>
            </c:txPr>
            <c:showVal val="1"/>
          </c:dLbls>
          <c:cat>
            <c:strRef>
              <c:f>Sheet1!$A$2:$A$9</c:f>
              <c:strCache>
                <c:ptCount val="8"/>
                <c:pt idx="0">
                  <c:v>M</c:v>
                </c:pt>
                <c:pt idx="1">
                  <c:v>Fp</c:v>
                </c:pt>
                <c:pt idx="2">
                  <c:v>C</c:v>
                </c:pt>
                <c:pt idx="3">
                  <c:v>Kd</c:v>
                </c:pt>
                <c:pt idx="4">
                  <c:v>S</c:v>
                </c:pt>
                <c:pt idx="5">
                  <c:v>Mp</c:v>
                </c:pt>
                <c:pt idx="6">
                  <c:v>V</c:v>
                </c:pt>
                <c:pt idx="7">
                  <c:v>Sd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0.09</c:v>
                </c:pt>
                <c:pt idx="1">
                  <c:v>0.13</c:v>
                </c:pt>
                <c:pt idx="2">
                  <c:v>0.11</c:v>
                </c:pt>
                <c:pt idx="3">
                  <c:v>0.1</c:v>
                </c:pt>
                <c:pt idx="4">
                  <c:v>0.13</c:v>
                </c:pt>
                <c:pt idx="5">
                  <c:v>0.29</c:v>
                </c:pt>
                <c:pt idx="6">
                  <c:v>0.13</c:v>
                </c:pt>
                <c:pt idx="7">
                  <c:v>0.06</c:v>
                </c:pt>
              </c:numCache>
            </c:numRef>
          </c:val>
        </c:ser>
        <c:dLbls/>
        <c:gapWidth val="89"/>
        <c:overlap val="100"/>
        <c:axId val="539960920"/>
        <c:axId val="539964008"/>
      </c:barChart>
      <c:catAx>
        <c:axId val="53996092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539964008"/>
        <c:crosses val="autoZero"/>
        <c:auto val="1"/>
        <c:lblAlgn val="ctr"/>
        <c:lblOffset val="100"/>
      </c:catAx>
      <c:valAx>
        <c:axId val="539964008"/>
        <c:scaling>
          <c:orientation val="minMax"/>
          <c:max val="1.0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53996092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sv-SE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style val="26"/>
  <c:chart>
    <c:autoTitleDeleted val="1"/>
    <c:plotArea>
      <c:layout>
        <c:manualLayout>
          <c:layoutTarget val="inner"/>
          <c:xMode val="edge"/>
          <c:yMode val="edge"/>
          <c:x val="0.0709550086289964"/>
          <c:y val="0.142775141386407"/>
          <c:w val="0.77351245089663"/>
          <c:h val="0.72888351911516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Kolumn1</c:v>
                </c:pt>
              </c:strCache>
            </c:strRef>
          </c:tx>
          <c:spPr>
            <a:solidFill>
              <a:srgbClr val="006666"/>
            </a:solidFill>
          </c:spPr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sv-SE"/>
              </a:p>
            </c:txPr>
            <c:showVal val="1"/>
          </c:dLbls>
          <c:cat>
            <c:strRef>
              <c:f>Sheet1!$A$2:$A$9</c:f>
              <c:strCache>
                <c:ptCount val="8"/>
                <c:pt idx="0">
                  <c:v>M</c:v>
                </c:pt>
                <c:pt idx="1">
                  <c:v>Fp</c:v>
                </c:pt>
                <c:pt idx="2">
                  <c:v>C</c:v>
                </c:pt>
                <c:pt idx="3">
                  <c:v>Kd</c:v>
                </c:pt>
                <c:pt idx="4">
                  <c:v>S</c:v>
                </c:pt>
                <c:pt idx="5">
                  <c:v>Mp</c:v>
                </c:pt>
                <c:pt idx="6">
                  <c:v>V</c:v>
                </c:pt>
                <c:pt idx="7">
                  <c:v>Sd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0.2</c:v>
                </c:pt>
                <c:pt idx="1">
                  <c:v>0.24</c:v>
                </c:pt>
                <c:pt idx="2">
                  <c:v>0.22</c:v>
                </c:pt>
                <c:pt idx="3">
                  <c:v>0.24</c:v>
                </c:pt>
                <c:pt idx="4">
                  <c:v>0.21</c:v>
                </c:pt>
                <c:pt idx="5">
                  <c:v>0.15</c:v>
                </c:pt>
                <c:pt idx="6">
                  <c:v>0.24</c:v>
                </c:pt>
                <c:pt idx="7">
                  <c:v>0.32</c:v>
                </c:pt>
              </c:numCache>
            </c:numRef>
          </c:val>
        </c:ser>
        <c:dLbls/>
        <c:gapWidth val="89"/>
        <c:overlap val="100"/>
        <c:axId val="551571592"/>
        <c:axId val="551574680"/>
      </c:barChart>
      <c:catAx>
        <c:axId val="55157159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551574680"/>
        <c:crosses val="autoZero"/>
        <c:auto val="1"/>
        <c:lblAlgn val="ctr"/>
        <c:lblOffset val="100"/>
      </c:catAx>
      <c:valAx>
        <c:axId val="551574680"/>
        <c:scaling>
          <c:orientation val="minMax"/>
          <c:max val="1.0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55157159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sv-SE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style val="26"/>
  <c:chart>
    <c:autoTitleDeleted val="1"/>
    <c:plotArea>
      <c:layout>
        <c:manualLayout>
          <c:layoutTarget val="inner"/>
          <c:xMode val="edge"/>
          <c:yMode val="edge"/>
          <c:x val="0.0709550086289964"/>
          <c:y val="0.142775141386407"/>
          <c:w val="0.77351245089663"/>
          <c:h val="0.72888351911516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Kolumn1</c:v>
                </c:pt>
              </c:strCache>
            </c:strRef>
          </c:tx>
          <c:spPr>
            <a:solidFill>
              <a:srgbClr val="006666"/>
            </a:solidFill>
          </c:spPr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sv-SE"/>
              </a:p>
            </c:txPr>
            <c:showVal val="1"/>
          </c:dLbls>
          <c:cat>
            <c:strRef>
              <c:f>Sheet1!$A$2:$A$9</c:f>
              <c:strCache>
                <c:ptCount val="8"/>
                <c:pt idx="0">
                  <c:v>M</c:v>
                </c:pt>
                <c:pt idx="1">
                  <c:v>Fp</c:v>
                </c:pt>
                <c:pt idx="2">
                  <c:v>C</c:v>
                </c:pt>
                <c:pt idx="3">
                  <c:v>Kd</c:v>
                </c:pt>
                <c:pt idx="4">
                  <c:v>S</c:v>
                </c:pt>
                <c:pt idx="5">
                  <c:v>Mp</c:v>
                </c:pt>
                <c:pt idx="6">
                  <c:v>V</c:v>
                </c:pt>
                <c:pt idx="7">
                  <c:v>Sd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0.19</c:v>
                </c:pt>
                <c:pt idx="1">
                  <c:v>0.1</c:v>
                </c:pt>
                <c:pt idx="2">
                  <c:v>0.09</c:v>
                </c:pt>
                <c:pt idx="3">
                  <c:v>0.1</c:v>
                </c:pt>
                <c:pt idx="4">
                  <c:v>0.17</c:v>
                </c:pt>
                <c:pt idx="5">
                  <c:v>0.07</c:v>
                </c:pt>
                <c:pt idx="6">
                  <c:v>0.12</c:v>
                </c:pt>
                <c:pt idx="7">
                  <c:v>0.21</c:v>
                </c:pt>
              </c:numCache>
            </c:numRef>
          </c:val>
        </c:ser>
        <c:dLbls/>
        <c:gapWidth val="89"/>
        <c:overlap val="100"/>
        <c:axId val="551632536"/>
        <c:axId val="551635624"/>
      </c:barChart>
      <c:catAx>
        <c:axId val="55163253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551635624"/>
        <c:crosses val="autoZero"/>
        <c:auto val="1"/>
        <c:lblAlgn val="ctr"/>
        <c:lblOffset val="100"/>
      </c:catAx>
      <c:valAx>
        <c:axId val="551635624"/>
        <c:scaling>
          <c:orientation val="minMax"/>
          <c:max val="1.0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55163253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sv-SE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style val="26"/>
  <c:chart>
    <c:autoTitleDeleted val="1"/>
    <c:plotArea>
      <c:layout>
        <c:manualLayout>
          <c:layoutTarget val="inner"/>
          <c:xMode val="edge"/>
          <c:yMode val="edge"/>
          <c:x val="0.0709550086289964"/>
          <c:y val="0.142775141386407"/>
          <c:w val="0.77351245089663"/>
          <c:h val="0.72888351911516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Kolumn1</c:v>
                </c:pt>
              </c:strCache>
            </c:strRef>
          </c:tx>
          <c:spPr>
            <a:solidFill>
              <a:srgbClr val="006666"/>
            </a:solidFill>
          </c:spPr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sv-SE"/>
              </a:p>
            </c:txPr>
            <c:showVal val="1"/>
          </c:dLbls>
          <c:cat>
            <c:strRef>
              <c:f>Sheet1!$A$2:$A$9</c:f>
              <c:strCache>
                <c:ptCount val="8"/>
                <c:pt idx="0">
                  <c:v>M</c:v>
                </c:pt>
                <c:pt idx="1">
                  <c:v>Fp</c:v>
                </c:pt>
                <c:pt idx="2">
                  <c:v>C</c:v>
                </c:pt>
                <c:pt idx="3">
                  <c:v>Kd</c:v>
                </c:pt>
                <c:pt idx="4">
                  <c:v>S</c:v>
                </c:pt>
                <c:pt idx="5">
                  <c:v>Mp</c:v>
                </c:pt>
                <c:pt idx="6">
                  <c:v>V</c:v>
                </c:pt>
                <c:pt idx="7">
                  <c:v>Sd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0.3</c:v>
                </c:pt>
                <c:pt idx="1">
                  <c:v>0.17</c:v>
                </c:pt>
                <c:pt idx="2">
                  <c:v>0.18</c:v>
                </c:pt>
                <c:pt idx="3">
                  <c:v>0.16</c:v>
                </c:pt>
                <c:pt idx="4">
                  <c:v>0.21</c:v>
                </c:pt>
                <c:pt idx="5">
                  <c:v>0.22</c:v>
                </c:pt>
                <c:pt idx="6">
                  <c:v>0.18</c:v>
                </c:pt>
                <c:pt idx="7">
                  <c:v>0.26</c:v>
                </c:pt>
              </c:numCache>
            </c:numRef>
          </c:val>
        </c:ser>
        <c:dLbls/>
        <c:gapWidth val="89"/>
        <c:overlap val="100"/>
        <c:axId val="551693352"/>
        <c:axId val="551696440"/>
      </c:barChart>
      <c:catAx>
        <c:axId val="55169335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551696440"/>
        <c:crosses val="autoZero"/>
        <c:auto val="1"/>
        <c:lblAlgn val="ctr"/>
        <c:lblOffset val="100"/>
      </c:catAx>
      <c:valAx>
        <c:axId val="551696440"/>
        <c:scaling>
          <c:orientation val="minMax"/>
          <c:max val="1.0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55169335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sv-SE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B35A8-F2DF-4791-8B81-73D6EAEB402E}" type="datetimeFigureOut">
              <a:rPr lang="sv-SE" smtClean="0"/>
              <a:pPr/>
              <a:t>11-07-07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C55EE-B134-4DE2-A164-20CB87CFDA0D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2099294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FC5A9-8A02-4F16-9F6F-32C46156C261}" type="datetimeFigureOut">
              <a:rPr lang="sv-SE" smtClean="0"/>
              <a:pPr/>
              <a:t>11-07-07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4A02B-207D-481D-8E9F-2C77E9C76348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6765136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2A03BAF-7C38-415B-B448-2E4B15C2376C}" type="datetime1">
              <a:rPr lang="sv-SE" smtClean="0">
                <a:solidFill>
                  <a:prstClr val="black"/>
                </a:solidFill>
              </a:rPr>
              <a:pPr/>
              <a:t>11-07-07</a:t>
            </a:fld>
            <a:endParaRPr lang="sv-SE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A02B-207D-481D-8E9F-2C77E9C76348}" type="slidenum">
              <a:rPr lang="sv-SE" smtClean="0">
                <a:solidFill>
                  <a:prstClr val="black"/>
                </a:solidFill>
              </a:rPr>
              <a:pPr/>
              <a:t>1</a:t>
            </a:fld>
            <a:endParaRPr lang="sv-S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FÖRSTA SIDA RAP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47664" y="2204864"/>
            <a:ext cx="7056784" cy="864096"/>
          </a:xfrm>
          <a:prstGeom prst="rect">
            <a:avLst/>
          </a:prstGeom>
        </p:spPr>
        <p:txBody>
          <a:bodyPr anchor="t"/>
          <a:lstStyle>
            <a:lvl1pPr algn="l">
              <a:defRPr sz="2000" b="1" cap="all"/>
            </a:lvl1pPr>
          </a:lstStyle>
          <a:p>
            <a:pPr lvl="0"/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sv-SE" dirty="0"/>
          </a:p>
        </p:txBody>
      </p:sp>
      <p:grpSp>
        <p:nvGrpSpPr>
          <p:cNvPr id="7" name="Group 17"/>
          <p:cNvGrpSpPr/>
          <p:nvPr userDrawn="1"/>
        </p:nvGrpSpPr>
        <p:grpSpPr>
          <a:xfrm>
            <a:off x="467544" y="6309890"/>
            <a:ext cx="8207375" cy="71438"/>
            <a:chOff x="468313" y="6309890"/>
            <a:chExt cx="8207375" cy="7143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468313" y="6309890"/>
              <a:ext cx="8207375" cy="0"/>
            </a:xfrm>
            <a:prstGeom prst="line">
              <a:avLst/>
            </a:prstGeom>
            <a:noFill/>
            <a:ln w="1905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v-SE">
                <a:latin typeface="Arial" charset="0"/>
                <a:cs typeface="+mn-cs"/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468313" y="6381328"/>
              <a:ext cx="8207375" cy="0"/>
            </a:xfrm>
            <a:prstGeom prst="line">
              <a:avLst/>
            </a:prstGeom>
            <a:noFill/>
            <a:ln w="1905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v-SE">
                <a:latin typeface="Arial" charset="0"/>
                <a:cs typeface="+mn-cs"/>
              </a:endParaRPr>
            </a:p>
          </p:txBody>
        </p:sp>
      </p:grpSp>
      <p:sp>
        <p:nvSpPr>
          <p:cNvPr id="11" name="Line 8"/>
          <p:cNvSpPr>
            <a:spLocks noChangeShapeType="1"/>
          </p:cNvSpPr>
          <p:nvPr/>
        </p:nvSpPr>
        <p:spPr bwMode="auto">
          <a:xfrm rot="5400000">
            <a:off x="-2088741" y="3465006"/>
            <a:ext cx="6552730" cy="0"/>
          </a:xfrm>
          <a:prstGeom prst="line">
            <a:avLst/>
          </a:prstGeom>
          <a:noFill/>
          <a:ln w="19050">
            <a:solidFill>
              <a:schemeClr val="tx1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sv-SE">
              <a:latin typeface="Arial" charset="0"/>
              <a:cs typeface="+mn-cs"/>
            </a:endParaRPr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 rot="5400000">
            <a:off x="-2160748" y="3465006"/>
            <a:ext cx="6552730" cy="0"/>
          </a:xfrm>
          <a:prstGeom prst="line">
            <a:avLst/>
          </a:prstGeom>
          <a:noFill/>
          <a:ln w="19050">
            <a:solidFill>
              <a:schemeClr val="tx1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sv-SE">
              <a:latin typeface="Arial" charset="0"/>
              <a:cs typeface="+mn-cs"/>
            </a:endParaRPr>
          </a:p>
        </p:txBody>
      </p:sp>
      <p:pic>
        <p:nvPicPr>
          <p:cNvPr id="13" name="Picture 15" descr="Novus logga_liten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5711269"/>
            <a:ext cx="1630069" cy="377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 Placeholder 15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1547665" y="3068960"/>
            <a:ext cx="7056784" cy="1368152"/>
          </a:xfrm>
        </p:spPr>
        <p:txBody>
          <a:bodyPr>
            <a:normAutofit/>
          </a:bodyPr>
          <a:lstStyle>
            <a:lvl1pPr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 smtClean="0"/>
              <a:t>Projekt</a:t>
            </a:r>
            <a:endParaRPr lang="en-US" dirty="0" smtClean="0"/>
          </a:p>
          <a:p>
            <a:pPr lvl="0"/>
            <a:r>
              <a:rPr lang="en-US" dirty="0" err="1" smtClean="0"/>
              <a:t>Kund</a:t>
            </a:r>
            <a:r>
              <a:rPr lang="en-US" dirty="0" smtClean="0"/>
              <a:t>:</a:t>
            </a:r>
          </a:p>
          <a:p>
            <a:pPr lvl="0"/>
            <a:r>
              <a:rPr lang="en-US" dirty="0" err="1" smtClean="0"/>
              <a:t>Kontakt</a:t>
            </a:r>
            <a:r>
              <a:rPr lang="en-US" dirty="0" smtClean="0"/>
              <a:t>:</a:t>
            </a:r>
          </a:p>
          <a:p>
            <a:pPr lvl="0"/>
            <a:r>
              <a:rPr lang="en-US" dirty="0" smtClean="0"/>
              <a:t>Datum:</a:t>
            </a:r>
          </a:p>
        </p:txBody>
      </p:sp>
      <p:sp>
        <p:nvSpPr>
          <p:cNvPr id="18" name="Text Placeholder 17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1548010" y="4581128"/>
            <a:ext cx="7056438" cy="1296764"/>
          </a:xfrm>
        </p:spPr>
        <p:txBody>
          <a:bodyPr>
            <a:normAutofit/>
          </a:bodyPr>
          <a:lstStyle>
            <a:lvl1pPr>
              <a:buFontTx/>
              <a:buNone/>
              <a:defRPr sz="1400" baseline="0"/>
            </a:lvl1pPr>
            <a:lvl2pPr>
              <a:buFontTx/>
              <a:buNone/>
              <a:defRPr sz="1400"/>
            </a:lvl2pPr>
            <a:lvl3pPr>
              <a:buFontTx/>
              <a:buNone/>
              <a:defRPr/>
            </a:lvl3pPr>
            <a:lvl4pPr algn="l">
              <a:buFontTx/>
              <a:buNone/>
              <a:defRPr/>
            </a:lvl4pPr>
            <a:lvl5pPr algn="l">
              <a:buFontTx/>
              <a:buNone/>
              <a:defRPr/>
            </a:lvl5pPr>
          </a:lstStyle>
          <a:p>
            <a:pPr lvl="0"/>
            <a:r>
              <a:rPr lang="en-US" dirty="0" err="1" smtClean="0"/>
              <a:t>Kontaktuppgifter</a:t>
            </a:r>
            <a:r>
              <a:rPr lang="en-US" dirty="0" smtClean="0"/>
              <a:t> </a:t>
            </a:r>
            <a:r>
              <a:rPr lang="en-US" dirty="0" err="1" smtClean="0"/>
              <a:t>projektledare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GRAF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18864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-36512" y="6520259"/>
            <a:ext cx="2133600" cy="365125"/>
          </a:xfrm>
        </p:spPr>
        <p:txBody>
          <a:bodyPr/>
          <a:lstStyle/>
          <a:p>
            <a:fld id="{4120D8B4-B23A-4746-BA9B-9FE4CDBC9046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11-07-07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55576" y="6520259"/>
            <a:ext cx="2895600" cy="365125"/>
          </a:xfrm>
        </p:spPr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Novus Group International AB 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734544" y="6520259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fld id="{EADACEC4-D758-4903-948F-476D90DA1BC4}" type="slidenum">
              <a:rPr lang="sv-SE" smtClean="0"/>
              <a:pPr/>
              <a:t>‹Nr.›</a:t>
            </a:fld>
            <a:endParaRPr lang="sv-SE"/>
          </a:p>
        </p:txBody>
      </p:sp>
      <p:grpSp>
        <p:nvGrpSpPr>
          <p:cNvPr id="7" name="Group 17"/>
          <p:cNvGrpSpPr/>
          <p:nvPr userDrawn="1"/>
        </p:nvGrpSpPr>
        <p:grpSpPr>
          <a:xfrm>
            <a:off x="468313" y="981298"/>
            <a:ext cx="8207375" cy="71438"/>
            <a:chOff x="468313" y="6309890"/>
            <a:chExt cx="8207375" cy="7143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468313" y="6309890"/>
              <a:ext cx="8207375" cy="0"/>
            </a:xfrm>
            <a:prstGeom prst="line">
              <a:avLst/>
            </a:prstGeom>
            <a:noFill/>
            <a:ln w="1905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v-SE">
                <a:latin typeface="Arial" charset="0"/>
                <a:cs typeface="+mn-cs"/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468313" y="6381328"/>
              <a:ext cx="8207375" cy="0"/>
            </a:xfrm>
            <a:prstGeom prst="line">
              <a:avLst/>
            </a:prstGeom>
            <a:noFill/>
            <a:ln w="1905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v-SE">
                <a:latin typeface="Arial" charset="0"/>
                <a:cs typeface="+mn-cs"/>
              </a:endParaRPr>
            </a:p>
          </p:txBody>
        </p:sp>
      </p:grpSp>
      <p:sp>
        <p:nvSpPr>
          <p:cNvPr id="13" name="Chart Placeholder 12"/>
          <p:cNvSpPr>
            <a:spLocks noGrp="1"/>
          </p:cNvSpPr>
          <p:nvPr>
            <p:ph type="chart" sz="quarter" idx="13"/>
          </p:nvPr>
        </p:nvSpPr>
        <p:spPr>
          <a:xfrm>
            <a:off x="827088" y="2349500"/>
            <a:ext cx="7777162" cy="38163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sv-SE"/>
          </a:p>
        </p:txBody>
      </p:sp>
      <p:pic>
        <p:nvPicPr>
          <p:cNvPr id="11" name="Picture 15" descr="Novus logga_liten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81599" y="6381328"/>
            <a:ext cx="1554897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GRAF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18864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-36512" y="6520259"/>
            <a:ext cx="2133600" cy="365125"/>
          </a:xfrm>
        </p:spPr>
        <p:txBody>
          <a:bodyPr/>
          <a:lstStyle/>
          <a:p>
            <a:fld id="{4120D8B4-B23A-4746-BA9B-9FE4CDBC9046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11-07-07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55576" y="6520259"/>
            <a:ext cx="2895600" cy="365125"/>
          </a:xfrm>
        </p:spPr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Novus Group International AB 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734544" y="6520259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fld id="{EADACEC4-D758-4903-948F-476D90DA1BC4}" type="slidenum">
              <a:rPr lang="sv-SE" smtClean="0"/>
              <a:pPr/>
              <a:t>‹Nr.›</a:t>
            </a:fld>
            <a:endParaRPr lang="sv-SE"/>
          </a:p>
        </p:txBody>
      </p:sp>
      <p:grpSp>
        <p:nvGrpSpPr>
          <p:cNvPr id="7" name="Group 17"/>
          <p:cNvGrpSpPr/>
          <p:nvPr userDrawn="1"/>
        </p:nvGrpSpPr>
        <p:grpSpPr>
          <a:xfrm>
            <a:off x="468313" y="981298"/>
            <a:ext cx="8207375" cy="71438"/>
            <a:chOff x="468313" y="6309890"/>
            <a:chExt cx="8207375" cy="7143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468313" y="6309890"/>
              <a:ext cx="8207375" cy="0"/>
            </a:xfrm>
            <a:prstGeom prst="line">
              <a:avLst/>
            </a:prstGeom>
            <a:noFill/>
            <a:ln w="1905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v-SE">
                <a:latin typeface="Arial" charset="0"/>
                <a:cs typeface="+mn-cs"/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468313" y="6381328"/>
              <a:ext cx="8207375" cy="0"/>
            </a:xfrm>
            <a:prstGeom prst="line">
              <a:avLst/>
            </a:prstGeom>
            <a:noFill/>
            <a:ln w="1905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v-SE">
                <a:latin typeface="Arial" charset="0"/>
                <a:cs typeface="+mn-cs"/>
              </a:endParaRPr>
            </a:p>
          </p:txBody>
        </p:sp>
      </p:grpSp>
      <p:sp>
        <p:nvSpPr>
          <p:cNvPr id="12" name="SmartArt Placeholder 11"/>
          <p:cNvSpPr>
            <a:spLocks noGrp="1"/>
          </p:cNvSpPr>
          <p:nvPr>
            <p:ph type="dgm" sz="quarter" idx="13"/>
          </p:nvPr>
        </p:nvSpPr>
        <p:spPr>
          <a:xfrm>
            <a:off x="755650" y="2420938"/>
            <a:ext cx="7848600" cy="36004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sv-SE"/>
          </a:p>
        </p:txBody>
      </p:sp>
      <p:pic>
        <p:nvPicPr>
          <p:cNvPr id="11" name="Picture 15" descr="Novus logga_liten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81599" y="6381328"/>
            <a:ext cx="1554897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2_GRAF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18864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-36512" y="6520259"/>
            <a:ext cx="2133600" cy="365125"/>
          </a:xfrm>
        </p:spPr>
        <p:txBody>
          <a:bodyPr/>
          <a:lstStyle/>
          <a:p>
            <a:fld id="{4120D8B4-B23A-4746-BA9B-9FE4CDBC9046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11-07-07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55576" y="6520259"/>
            <a:ext cx="2895600" cy="365125"/>
          </a:xfrm>
        </p:spPr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Novus Group International AB 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734544" y="6520259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fld id="{EADACEC4-D758-4903-948F-476D90DA1BC4}" type="slidenum">
              <a:rPr lang="sv-SE" smtClean="0"/>
              <a:pPr/>
              <a:t>‹Nr.›</a:t>
            </a:fld>
            <a:endParaRPr lang="sv-SE"/>
          </a:p>
        </p:txBody>
      </p:sp>
      <p:grpSp>
        <p:nvGrpSpPr>
          <p:cNvPr id="7" name="Group 17"/>
          <p:cNvGrpSpPr/>
          <p:nvPr userDrawn="1"/>
        </p:nvGrpSpPr>
        <p:grpSpPr>
          <a:xfrm>
            <a:off x="468313" y="981298"/>
            <a:ext cx="8207375" cy="71438"/>
            <a:chOff x="468313" y="6309890"/>
            <a:chExt cx="8207375" cy="7143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468313" y="6309890"/>
              <a:ext cx="8207375" cy="0"/>
            </a:xfrm>
            <a:prstGeom prst="line">
              <a:avLst/>
            </a:prstGeom>
            <a:noFill/>
            <a:ln w="1905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v-SE">
                <a:latin typeface="Arial" charset="0"/>
                <a:cs typeface="+mn-cs"/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468313" y="6381328"/>
              <a:ext cx="8207375" cy="0"/>
            </a:xfrm>
            <a:prstGeom prst="line">
              <a:avLst/>
            </a:prstGeom>
            <a:noFill/>
            <a:ln w="1905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v-SE">
                <a:latin typeface="Arial" charset="0"/>
                <a:cs typeface="+mn-cs"/>
              </a:endParaRPr>
            </a:p>
          </p:txBody>
        </p:sp>
      </p:grpSp>
      <p:sp>
        <p:nvSpPr>
          <p:cNvPr id="12" name="SmartArt Placeholder 11"/>
          <p:cNvSpPr>
            <a:spLocks noGrp="1"/>
          </p:cNvSpPr>
          <p:nvPr>
            <p:ph type="dgm" sz="quarter" idx="13"/>
          </p:nvPr>
        </p:nvSpPr>
        <p:spPr>
          <a:xfrm>
            <a:off x="755650" y="2420938"/>
            <a:ext cx="7848600" cy="36004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sv-SE"/>
          </a:p>
        </p:txBody>
      </p:sp>
      <p:pic>
        <p:nvPicPr>
          <p:cNvPr id="11" name="Picture 15" descr="Novus logga_liten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81599" y="6381328"/>
            <a:ext cx="1554897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ABEL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512" y="6520259"/>
            <a:ext cx="2133600" cy="365125"/>
          </a:xfrm>
        </p:spPr>
        <p:txBody>
          <a:bodyPr/>
          <a:lstStyle/>
          <a:p>
            <a:fld id="{2EE3086E-A696-48C2-8288-B96A9099F82D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11-07-07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0296" y="6520259"/>
            <a:ext cx="2895600" cy="365125"/>
          </a:xfrm>
        </p:spPr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Novus Group International AB 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07904" y="6520259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fld id="{EADACEC4-D758-4903-948F-476D90DA1BC4}" type="slidenum">
              <a:rPr lang="sv-SE" smtClean="0"/>
              <a:pPr/>
              <a:t>‹Nr.›</a:t>
            </a:fld>
            <a:endParaRPr lang="sv-SE"/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grpSp>
        <p:nvGrpSpPr>
          <p:cNvPr id="9" name="Group 17"/>
          <p:cNvGrpSpPr/>
          <p:nvPr userDrawn="1"/>
        </p:nvGrpSpPr>
        <p:grpSpPr>
          <a:xfrm>
            <a:off x="468313" y="981298"/>
            <a:ext cx="8207375" cy="71438"/>
            <a:chOff x="468313" y="6309890"/>
            <a:chExt cx="8207375" cy="71438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468313" y="6309890"/>
              <a:ext cx="8207375" cy="0"/>
            </a:xfrm>
            <a:prstGeom prst="line">
              <a:avLst/>
            </a:prstGeom>
            <a:noFill/>
            <a:ln w="1905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v-SE">
                <a:latin typeface="Arial" charset="0"/>
                <a:cs typeface="+mn-cs"/>
              </a:endParaRPr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468313" y="6381328"/>
              <a:ext cx="8207375" cy="0"/>
            </a:xfrm>
            <a:prstGeom prst="line">
              <a:avLst/>
            </a:prstGeom>
            <a:noFill/>
            <a:ln w="1905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v-SE">
                <a:latin typeface="Arial" charset="0"/>
                <a:cs typeface="+mn-cs"/>
              </a:endParaRPr>
            </a:p>
          </p:txBody>
        </p:sp>
      </p:grpSp>
      <p:sp>
        <p:nvSpPr>
          <p:cNvPr id="13" name="Table Placeholder 12"/>
          <p:cNvSpPr>
            <a:spLocks noGrp="1"/>
          </p:cNvSpPr>
          <p:nvPr>
            <p:ph type="tbl" sz="quarter" idx="13"/>
          </p:nvPr>
        </p:nvSpPr>
        <p:spPr>
          <a:xfrm>
            <a:off x="1115616" y="2132856"/>
            <a:ext cx="7201173" cy="4032448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sv-SE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6666344" y="6649241"/>
            <a:ext cx="23762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900" dirty="0" smtClean="0"/>
              <a:t>10177</a:t>
            </a:r>
            <a:endParaRPr lang="sv-SE" sz="900" dirty="0"/>
          </a:p>
        </p:txBody>
      </p:sp>
      <p:pic>
        <p:nvPicPr>
          <p:cNvPr id="14" name="Picture 15" descr="Novus logga_liten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81599" y="6381328"/>
            <a:ext cx="1554897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SAMMANFATTNING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197768"/>
            <a:ext cx="8229600" cy="99898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600"/>
              </a:spcBef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496" y="6520259"/>
            <a:ext cx="2133600" cy="365125"/>
          </a:xfrm>
        </p:spPr>
        <p:txBody>
          <a:bodyPr/>
          <a:lstStyle/>
          <a:p>
            <a:fld id="{D42D4CF8-1D29-4983-A8F7-C145B7FF24AF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11-07-07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5576" y="6520259"/>
            <a:ext cx="2895600" cy="365125"/>
          </a:xfrm>
        </p:spPr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Novus Group International AB 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07904" y="6525344"/>
            <a:ext cx="2133600" cy="365125"/>
          </a:xfrm>
          <a:prstGeom prst="rect">
            <a:avLst/>
          </a:prstGeom>
          <a:noFill/>
        </p:spPr>
        <p:txBody>
          <a:bodyPr/>
          <a:lstStyle>
            <a:lvl1pPr algn="ctr">
              <a:defRPr sz="1400"/>
            </a:lvl1pPr>
          </a:lstStyle>
          <a:p>
            <a:fld id="{EADACEC4-D758-4903-948F-476D90DA1BC4}" type="slidenum">
              <a:rPr lang="sv-SE" smtClean="0"/>
              <a:pPr/>
              <a:t>‹Nr.›</a:t>
            </a:fld>
            <a:endParaRPr lang="sv-SE" dirty="0"/>
          </a:p>
        </p:txBody>
      </p:sp>
      <p:pic>
        <p:nvPicPr>
          <p:cNvPr id="7" name="Picture 15" descr="Novus logga_liten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6374548"/>
            <a:ext cx="1584176" cy="366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17"/>
          <p:cNvGrpSpPr/>
          <p:nvPr userDrawn="1"/>
        </p:nvGrpSpPr>
        <p:grpSpPr>
          <a:xfrm>
            <a:off x="468313" y="981298"/>
            <a:ext cx="8207375" cy="71438"/>
            <a:chOff x="468313" y="6309890"/>
            <a:chExt cx="8207375" cy="71438"/>
          </a:xfrm>
        </p:grpSpPr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468313" y="6309890"/>
              <a:ext cx="8207375" cy="0"/>
            </a:xfrm>
            <a:prstGeom prst="line">
              <a:avLst/>
            </a:prstGeom>
            <a:noFill/>
            <a:ln w="1905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v-SE">
                <a:latin typeface="Arial" charset="0"/>
                <a:cs typeface="+mn-cs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468313" y="6381328"/>
              <a:ext cx="8207375" cy="0"/>
            </a:xfrm>
            <a:prstGeom prst="line">
              <a:avLst/>
            </a:prstGeom>
            <a:noFill/>
            <a:ln w="1905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v-SE">
                <a:latin typeface="Arial" charset="0"/>
                <a:cs typeface="+mn-cs"/>
              </a:endParaRPr>
            </a:p>
          </p:txBody>
        </p:sp>
      </p:grpSp>
      <p:sp>
        <p:nvSpPr>
          <p:cNvPr id="1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84213" y="1700213"/>
            <a:ext cx="7991475" cy="4105275"/>
          </a:xfrm>
        </p:spPr>
        <p:txBody>
          <a:bodyPr/>
          <a:lstStyle>
            <a:lvl1pPr>
              <a:buClr>
                <a:srgbClr val="008080"/>
              </a:buClr>
              <a:buSzPct val="110000"/>
              <a:buFont typeface="Wingdings" pitchFamily="2" charset="2"/>
              <a:buChar char="§"/>
              <a:defRPr sz="2000"/>
            </a:lvl1pPr>
            <a:lvl2pPr>
              <a:buClr>
                <a:srgbClr val="008080"/>
              </a:buClr>
              <a:buSzPct val="110000"/>
              <a:buFont typeface="Wingdings" pitchFamily="2" charset="2"/>
              <a:buChar char="§"/>
              <a:defRPr sz="1600"/>
            </a:lvl2pPr>
            <a:lvl3pPr>
              <a:buClr>
                <a:srgbClr val="008080"/>
              </a:buClr>
              <a:buSzPct val="110000"/>
              <a:buFont typeface="Wingdings" pitchFamily="2" charset="2"/>
              <a:buChar char="§"/>
              <a:defRPr sz="1400"/>
            </a:lvl3pPr>
            <a:lvl4pPr>
              <a:buClr>
                <a:srgbClr val="008080"/>
              </a:buClr>
              <a:buSzPct val="110000"/>
              <a:buFont typeface="Wingdings" pitchFamily="2" charset="2"/>
              <a:buChar char="§"/>
              <a:defRPr sz="1200"/>
            </a:lvl4pPr>
            <a:lvl5pPr>
              <a:buClr>
                <a:srgbClr val="008080"/>
              </a:buClr>
              <a:buSzPct val="110000"/>
              <a:buFont typeface="Wingdings" pitchFamily="2" charset="2"/>
              <a:buChar char="§"/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GRAF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47248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-9872" y="6525344"/>
            <a:ext cx="2133600" cy="365125"/>
          </a:xfrm>
        </p:spPr>
        <p:txBody>
          <a:bodyPr/>
          <a:lstStyle/>
          <a:p>
            <a:fld id="{E3D20A85-1824-4A66-A103-BCB1A162E252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11-07-07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40296" y="6525344"/>
            <a:ext cx="2895600" cy="365125"/>
          </a:xfrm>
        </p:spPr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Novus Group International AB 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18520" y="6525344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fld id="{B0B07097-AA6C-43CE-8547-E5360055C70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9" name="Group 17"/>
          <p:cNvGrpSpPr/>
          <p:nvPr userDrawn="1"/>
        </p:nvGrpSpPr>
        <p:grpSpPr>
          <a:xfrm>
            <a:off x="468313" y="981298"/>
            <a:ext cx="8207375" cy="71438"/>
            <a:chOff x="468313" y="6309890"/>
            <a:chExt cx="8207375" cy="71438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468313" y="6309890"/>
              <a:ext cx="8207375" cy="0"/>
            </a:xfrm>
            <a:prstGeom prst="line">
              <a:avLst/>
            </a:prstGeom>
            <a:noFill/>
            <a:ln w="1905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v-SE">
                <a:latin typeface="Arial" charset="0"/>
                <a:cs typeface="+mn-cs"/>
              </a:endParaRPr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468313" y="6381328"/>
              <a:ext cx="8207375" cy="0"/>
            </a:xfrm>
            <a:prstGeom prst="line">
              <a:avLst/>
            </a:prstGeom>
            <a:noFill/>
            <a:ln w="1905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v-SE">
                <a:latin typeface="Arial" charset="0"/>
                <a:cs typeface="+mn-cs"/>
              </a:endParaRPr>
            </a:p>
          </p:txBody>
        </p:sp>
      </p:grpSp>
      <p:pic>
        <p:nvPicPr>
          <p:cNvPr id="13" name="Picture 15" descr="Novus logga_liten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81599" y="6381328"/>
            <a:ext cx="1554897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2 GRAF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008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7512" y="6520259"/>
            <a:ext cx="2133600" cy="365125"/>
          </a:xfrm>
        </p:spPr>
        <p:txBody>
          <a:bodyPr/>
          <a:lstStyle/>
          <a:p>
            <a:fld id="{7B5BB861-AAF1-456B-9AE0-2EC8F3B0402F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11-07-07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12304" y="6520259"/>
            <a:ext cx="2895600" cy="365125"/>
          </a:xfrm>
        </p:spPr>
        <p:txBody>
          <a:bodyPr/>
          <a:lstStyle/>
          <a:p>
            <a:r>
              <a:rPr lang="sv-SE" dirty="0" smtClean="0">
                <a:solidFill>
                  <a:prstClr val="black">
                    <a:tint val="75000"/>
                  </a:prstClr>
                </a:solidFill>
              </a:rPr>
              <a:t>Novus Group International AB </a:t>
            </a:r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734544" y="6525344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fld id="{B0B07097-AA6C-43CE-8547-E5360055C70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0" name="Group 17"/>
          <p:cNvGrpSpPr/>
          <p:nvPr userDrawn="1"/>
        </p:nvGrpSpPr>
        <p:grpSpPr>
          <a:xfrm>
            <a:off x="468313" y="981298"/>
            <a:ext cx="8207375" cy="71438"/>
            <a:chOff x="468313" y="6309890"/>
            <a:chExt cx="8207375" cy="71438"/>
          </a:xfrm>
        </p:grpSpPr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468313" y="6309890"/>
              <a:ext cx="8207375" cy="0"/>
            </a:xfrm>
            <a:prstGeom prst="line">
              <a:avLst/>
            </a:prstGeom>
            <a:noFill/>
            <a:ln w="1905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v-SE">
                <a:latin typeface="Arial" charset="0"/>
                <a:cs typeface="+mn-cs"/>
              </a:endParaRPr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>
              <a:off x="468313" y="6381328"/>
              <a:ext cx="8207375" cy="0"/>
            </a:xfrm>
            <a:prstGeom prst="line">
              <a:avLst/>
            </a:prstGeom>
            <a:noFill/>
            <a:ln w="1905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v-SE">
                <a:latin typeface="Arial" charset="0"/>
                <a:cs typeface="+mn-cs"/>
              </a:endParaRPr>
            </a:p>
          </p:txBody>
        </p:sp>
      </p:grpSp>
      <p:pic>
        <p:nvPicPr>
          <p:cNvPr id="13" name="Picture 15" descr="Novus logga_liten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81599" y="6381328"/>
            <a:ext cx="1554897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GRAF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9248"/>
            <a:ext cx="9144000" cy="675456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916832"/>
            <a:ext cx="4320480" cy="4104456"/>
          </a:xfrm>
        </p:spPr>
        <p:txBody>
          <a:bodyPr/>
          <a:lstStyle>
            <a:lvl1pPr>
              <a:buClr>
                <a:srgbClr val="008080"/>
              </a:buClr>
              <a:buSzPct val="110000"/>
              <a:buFont typeface="Wingdings" pitchFamily="2" charset="2"/>
              <a:buChar char="§"/>
              <a:defRPr sz="1600" baseline="0"/>
            </a:lvl1pPr>
            <a:lvl2pPr>
              <a:buClr>
                <a:srgbClr val="008080"/>
              </a:buClr>
              <a:buSzPct val="110000"/>
              <a:buFont typeface="Wingdings" pitchFamily="2" charset="2"/>
              <a:buChar char="§"/>
              <a:defRPr sz="1400" baseline="0"/>
            </a:lvl2pPr>
            <a:lvl3pPr>
              <a:buClr>
                <a:srgbClr val="008080"/>
              </a:buClr>
              <a:buSzPct val="110000"/>
              <a:buFont typeface="Wingdings" pitchFamily="2" charset="2"/>
              <a:buChar char="§"/>
              <a:defRPr sz="1200"/>
            </a:lvl3pPr>
            <a:lvl4pPr>
              <a:buClr>
                <a:srgbClr val="008080"/>
              </a:buClr>
              <a:buSzPct val="110000"/>
              <a:buFont typeface="Wingdings" pitchFamily="2" charset="2"/>
              <a:buChar char="§"/>
              <a:defRPr sz="1200"/>
            </a:lvl4pPr>
            <a:lvl5pPr>
              <a:buClr>
                <a:srgbClr val="008080"/>
              </a:buClr>
              <a:buSzPct val="110000"/>
              <a:buFont typeface="Wingdings" pitchFamily="2" charset="2"/>
              <a:buChar char="§"/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24128" y="1916832"/>
            <a:ext cx="3024336" cy="4104456"/>
          </a:xfrm>
        </p:spPr>
        <p:txBody>
          <a:bodyPr/>
          <a:lstStyle>
            <a:lvl1pPr marL="177800" indent="-177800">
              <a:buFont typeface="Wingdings" pitchFamily="2" charset="2"/>
              <a:buChar char="§"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-36512" y="6520259"/>
            <a:ext cx="2133600" cy="365125"/>
          </a:xfrm>
        </p:spPr>
        <p:txBody>
          <a:bodyPr/>
          <a:lstStyle/>
          <a:p>
            <a:fld id="{34ADA107-4ED9-467D-9130-7887AE5DF91A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11-07-07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40296" y="6520259"/>
            <a:ext cx="2895600" cy="365125"/>
          </a:xfrm>
        </p:spPr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Novus Group International AB 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07904" y="6525344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fld id="{EADACEC4-D758-4903-948F-476D90DA1BC4}" type="slidenum">
              <a:rPr lang="sv-SE" smtClean="0"/>
              <a:pPr/>
              <a:t>‹Nr.›</a:t>
            </a:fld>
            <a:endParaRPr lang="sv-SE"/>
          </a:p>
        </p:txBody>
      </p:sp>
      <p:grpSp>
        <p:nvGrpSpPr>
          <p:cNvPr id="10" name="Group 17"/>
          <p:cNvGrpSpPr/>
          <p:nvPr userDrawn="1"/>
        </p:nvGrpSpPr>
        <p:grpSpPr>
          <a:xfrm>
            <a:off x="468313" y="981298"/>
            <a:ext cx="8207375" cy="71438"/>
            <a:chOff x="468313" y="6309890"/>
            <a:chExt cx="8207375" cy="71438"/>
          </a:xfrm>
        </p:grpSpPr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468313" y="6309890"/>
              <a:ext cx="8207375" cy="0"/>
            </a:xfrm>
            <a:prstGeom prst="line">
              <a:avLst/>
            </a:prstGeom>
            <a:noFill/>
            <a:ln w="1905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v-SE">
                <a:latin typeface="Arial" charset="0"/>
                <a:cs typeface="+mn-cs"/>
              </a:endParaRPr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>
              <a:off x="468313" y="6381328"/>
              <a:ext cx="8207375" cy="0"/>
            </a:xfrm>
            <a:prstGeom prst="line">
              <a:avLst/>
            </a:prstGeom>
            <a:noFill/>
            <a:ln w="1905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v-SE">
                <a:latin typeface="Arial" charset="0"/>
                <a:cs typeface="+mn-cs"/>
              </a:endParaRPr>
            </a:p>
          </p:txBody>
        </p:sp>
      </p:grpSp>
      <p:pic>
        <p:nvPicPr>
          <p:cNvPr id="13" name="Picture 15" descr="Novus logga_liten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81599" y="6381328"/>
            <a:ext cx="1554897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BLANK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18864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-36512" y="6520259"/>
            <a:ext cx="2133600" cy="365125"/>
          </a:xfrm>
        </p:spPr>
        <p:txBody>
          <a:bodyPr/>
          <a:lstStyle/>
          <a:p>
            <a:fld id="{4120D8B4-B23A-4746-BA9B-9FE4CDBC9046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11-07-07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55576" y="6520259"/>
            <a:ext cx="2895600" cy="365125"/>
          </a:xfrm>
        </p:spPr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Novus Group International AB 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734544" y="6520259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fld id="{EADACEC4-D758-4903-948F-476D90DA1BC4}" type="slidenum">
              <a:rPr lang="sv-SE" smtClean="0"/>
              <a:pPr/>
              <a:t>‹Nr.›</a:t>
            </a:fld>
            <a:endParaRPr lang="sv-SE"/>
          </a:p>
        </p:txBody>
      </p:sp>
      <p:grpSp>
        <p:nvGrpSpPr>
          <p:cNvPr id="7" name="Group 17"/>
          <p:cNvGrpSpPr/>
          <p:nvPr userDrawn="1"/>
        </p:nvGrpSpPr>
        <p:grpSpPr>
          <a:xfrm>
            <a:off x="468313" y="981298"/>
            <a:ext cx="8207375" cy="71438"/>
            <a:chOff x="468313" y="6309890"/>
            <a:chExt cx="8207375" cy="7143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468313" y="6309890"/>
              <a:ext cx="8207375" cy="0"/>
            </a:xfrm>
            <a:prstGeom prst="line">
              <a:avLst/>
            </a:prstGeom>
            <a:noFill/>
            <a:ln w="1905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v-SE">
                <a:latin typeface="Arial" charset="0"/>
                <a:cs typeface="+mn-cs"/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468313" y="6381328"/>
              <a:ext cx="8207375" cy="0"/>
            </a:xfrm>
            <a:prstGeom prst="line">
              <a:avLst/>
            </a:prstGeom>
            <a:noFill/>
            <a:ln w="1905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v-SE">
                <a:latin typeface="Arial" charset="0"/>
                <a:cs typeface="+mn-cs"/>
              </a:endParaRPr>
            </a:p>
          </p:txBody>
        </p:sp>
      </p:grpSp>
      <p:pic>
        <p:nvPicPr>
          <p:cNvPr id="10" name="Picture 15" descr="Novus logga_liten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81599" y="6381328"/>
            <a:ext cx="1554897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2_BLANK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18864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-36512" y="6520259"/>
            <a:ext cx="2133600" cy="365125"/>
          </a:xfrm>
        </p:spPr>
        <p:txBody>
          <a:bodyPr/>
          <a:lstStyle/>
          <a:p>
            <a:fld id="{4120D8B4-B23A-4746-BA9B-9FE4CDBC9046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11-07-07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55576" y="6520259"/>
            <a:ext cx="2895600" cy="365125"/>
          </a:xfrm>
        </p:spPr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Novus Group International AB 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734544" y="6520259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fld id="{EADACEC4-D758-4903-948F-476D90DA1BC4}" type="slidenum">
              <a:rPr lang="sv-SE" smtClean="0"/>
              <a:pPr/>
              <a:t>‹Nr.›</a:t>
            </a:fld>
            <a:endParaRPr lang="sv-SE"/>
          </a:p>
        </p:txBody>
      </p:sp>
      <p:grpSp>
        <p:nvGrpSpPr>
          <p:cNvPr id="7" name="Group 17"/>
          <p:cNvGrpSpPr/>
          <p:nvPr userDrawn="1"/>
        </p:nvGrpSpPr>
        <p:grpSpPr>
          <a:xfrm>
            <a:off x="468313" y="981298"/>
            <a:ext cx="8207375" cy="71438"/>
            <a:chOff x="468313" y="6309890"/>
            <a:chExt cx="8207375" cy="7143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468313" y="6309890"/>
              <a:ext cx="8207375" cy="0"/>
            </a:xfrm>
            <a:prstGeom prst="line">
              <a:avLst/>
            </a:prstGeom>
            <a:noFill/>
            <a:ln w="1905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v-SE">
                <a:latin typeface="Arial" charset="0"/>
                <a:cs typeface="+mn-cs"/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468313" y="6381328"/>
              <a:ext cx="8207375" cy="0"/>
            </a:xfrm>
            <a:prstGeom prst="line">
              <a:avLst/>
            </a:prstGeom>
            <a:noFill/>
            <a:ln w="1905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v-SE">
                <a:latin typeface="Arial" charset="0"/>
                <a:cs typeface="+mn-cs"/>
              </a:endParaRPr>
            </a:p>
          </p:txBody>
        </p:sp>
      </p:grpSp>
      <p:sp>
        <p:nvSpPr>
          <p:cNvPr id="11" name="Chart Placeholder 10"/>
          <p:cNvSpPr>
            <a:spLocks noGrp="1"/>
          </p:cNvSpPr>
          <p:nvPr>
            <p:ph type="chart" sz="quarter" idx="13"/>
          </p:nvPr>
        </p:nvSpPr>
        <p:spPr>
          <a:xfrm>
            <a:off x="755650" y="2348880"/>
            <a:ext cx="7632774" cy="381697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sv-SE"/>
          </a:p>
        </p:txBody>
      </p:sp>
      <p:pic>
        <p:nvPicPr>
          <p:cNvPr id="12" name="Picture 15" descr="Novus logga_liten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81599" y="6381328"/>
            <a:ext cx="1554897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BLANK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18864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-36512" y="6520259"/>
            <a:ext cx="2133600" cy="365125"/>
          </a:xfrm>
        </p:spPr>
        <p:txBody>
          <a:bodyPr/>
          <a:lstStyle/>
          <a:p>
            <a:fld id="{4120D8B4-B23A-4746-BA9B-9FE4CDBC9046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11-07-07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55576" y="6520259"/>
            <a:ext cx="2895600" cy="365125"/>
          </a:xfrm>
        </p:spPr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Novus Group International AB 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734544" y="6520259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fld id="{EADACEC4-D758-4903-948F-476D90DA1BC4}" type="slidenum">
              <a:rPr lang="sv-SE" smtClean="0"/>
              <a:pPr/>
              <a:t>‹Nr.›</a:t>
            </a:fld>
            <a:endParaRPr lang="sv-SE"/>
          </a:p>
        </p:txBody>
      </p:sp>
      <p:grpSp>
        <p:nvGrpSpPr>
          <p:cNvPr id="7" name="Group 17"/>
          <p:cNvGrpSpPr/>
          <p:nvPr userDrawn="1"/>
        </p:nvGrpSpPr>
        <p:grpSpPr>
          <a:xfrm>
            <a:off x="468313" y="981298"/>
            <a:ext cx="8207375" cy="71438"/>
            <a:chOff x="468313" y="6309890"/>
            <a:chExt cx="8207375" cy="7143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468313" y="6309890"/>
              <a:ext cx="8207375" cy="0"/>
            </a:xfrm>
            <a:prstGeom prst="line">
              <a:avLst/>
            </a:prstGeom>
            <a:noFill/>
            <a:ln w="1905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v-SE">
                <a:latin typeface="Arial" charset="0"/>
                <a:cs typeface="+mn-cs"/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468313" y="6381328"/>
              <a:ext cx="8207375" cy="0"/>
            </a:xfrm>
            <a:prstGeom prst="line">
              <a:avLst/>
            </a:prstGeom>
            <a:noFill/>
            <a:ln w="1905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v-SE">
                <a:latin typeface="Arial" charset="0"/>
                <a:cs typeface="+mn-cs"/>
              </a:endParaRPr>
            </a:p>
          </p:txBody>
        </p:sp>
      </p:grpSp>
      <p:sp>
        <p:nvSpPr>
          <p:cNvPr id="11" name="Table Placeholder 10"/>
          <p:cNvSpPr>
            <a:spLocks noGrp="1"/>
          </p:cNvSpPr>
          <p:nvPr>
            <p:ph type="tbl" sz="quarter" idx="13"/>
          </p:nvPr>
        </p:nvSpPr>
        <p:spPr>
          <a:xfrm>
            <a:off x="899592" y="2132856"/>
            <a:ext cx="7272337" cy="3887787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sv-SE" dirty="0"/>
          </a:p>
        </p:txBody>
      </p:sp>
      <p:pic>
        <p:nvPicPr>
          <p:cNvPr id="12" name="Picture 15" descr="Novus logga_liten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81599" y="6381328"/>
            <a:ext cx="1554897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560" y="1600200"/>
            <a:ext cx="793122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B9D52-19B1-4362-A59E-BAE80560F78B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11-07-07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Novus Group International AB 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6368432" y="6485465"/>
            <a:ext cx="2376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200" dirty="0" smtClean="0"/>
              <a:t>10177</a:t>
            </a:r>
            <a:endParaRPr lang="sv-SE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14" r:id="rId2"/>
    <p:sldLayoutId id="2147483706" r:id="rId3"/>
    <p:sldLayoutId id="2147483708" r:id="rId4"/>
    <p:sldLayoutId id="2147483709" r:id="rId5"/>
    <p:sldLayoutId id="2147483712" r:id="rId6"/>
    <p:sldLayoutId id="2147483710" r:id="rId7"/>
    <p:sldLayoutId id="2147483724" r:id="rId8"/>
    <p:sldLayoutId id="2147483721" r:id="rId9"/>
    <p:sldLayoutId id="2147483722" r:id="rId10"/>
    <p:sldLayoutId id="2147483723" r:id="rId11"/>
    <p:sldLayoutId id="2147483725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8080"/>
        </a:buClr>
        <a:buSzPct val="11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8080"/>
        </a:buClr>
        <a:buSzPct val="11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8080"/>
        </a:buClr>
        <a:buSzPct val="11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8080"/>
        </a:buClr>
        <a:buSzPct val="110000"/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rena.busic@novusgroup.se" TargetMode="External"/><Relationship Id="rId4" Type="http://schemas.openxmlformats.org/officeDocument/2006/relationships/hyperlink" Target="http://www.greatness.se/" TargetMode="External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03648" y="2348880"/>
            <a:ext cx="7596336" cy="864096"/>
          </a:xfrm>
        </p:spPr>
        <p:txBody>
          <a:bodyPr/>
          <a:lstStyle/>
          <a:p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VÄLJARNA OM MAKT OCH MYSTIK I POLITIKEN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548010" y="4940548"/>
            <a:ext cx="2735958" cy="1296764"/>
          </a:xfrm>
        </p:spPr>
        <p:txBody>
          <a:bodyPr>
            <a:normAutofit/>
          </a:bodyPr>
          <a:lstStyle/>
          <a:p>
            <a:pPr lvl="0"/>
            <a:r>
              <a:rPr lang="sv-SE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Kontakt på Novus:</a:t>
            </a:r>
          </a:p>
          <a:p>
            <a:pPr lvl="0"/>
            <a:r>
              <a:rPr lang="sv-SE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Irena</a:t>
            </a:r>
            <a:r>
              <a:rPr lang="sv-SE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sv-SE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Busic</a:t>
            </a:r>
            <a:endParaRPr lang="sv-SE" dirty="0" smtClean="0">
              <a:solidFill>
                <a:prstClr val="black">
                  <a:lumMod val="65000"/>
                  <a:lumOff val="35000"/>
                </a:prstClr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lvl="0"/>
            <a:r>
              <a:rPr lang="sv-SE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Tel: </a:t>
            </a:r>
            <a:r>
              <a:rPr lang="sv-SE" dirty="0" smtClean="0"/>
              <a:t>+46 720 700 410</a:t>
            </a:r>
            <a:endParaRPr lang="sv-SE" dirty="0" smtClean="0">
              <a:solidFill>
                <a:prstClr val="black">
                  <a:lumMod val="65000"/>
                  <a:lumOff val="35000"/>
                </a:prstClr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lvl="0"/>
            <a:r>
              <a:rPr lang="sv-SE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Verdana" pitchFamily="34" charset="0"/>
                <a:cs typeface="Calibri" pitchFamily="34" charset="0"/>
                <a:hlinkClick r:id="rId3"/>
              </a:rPr>
              <a:t>Irena.busic@novusgroup.se</a:t>
            </a:r>
            <a:endParaRPr lang="sv-SE" dirty="0" smtClean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lvl="0"/>
            <a:endParaRPr lang="sv-SE" dirty="0" smtClean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17411" name="AutoShape 3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1" name="TextBox 10"/>
          <p:cNvSpPr txBox="1"/>
          <p:nvPr/>
        </p:nvSpPr>
        <p:spPr>
          <a:xfrm>
            <a:off x="1547664" y="3501008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Kund</a:t>
            </a:r>
            <a:r>
              <a:rPr lang="sv-SE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sv-SE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Greatness</a:t>
            </a:r>
            <a:endParaRPr lang="sv-SE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sv-SE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Kontakt</a:t>
            </a:r>
            <a:r>
              <a:rPr lang="sv-SE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 Arne Modig</a:t>
            </a:r>
          </a:p>
          <a:p>
            <a:endParaRPr lang="sv-SE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sv-SE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2011-06-22</a:t>
            </a:r>
            <a:endParaRPr lang="sv-SE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4578" name="Picture 2" descr="Greatness logg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75656" y="836712"/>
            <a:ext cx="2981325" cy="64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D8B4-B23A-4746-BA9B-9FE4CDBC9046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11-07-07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Novus Group International AB 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ACEC4-D758-4903-948F-476D90DA1BC4}" type="slidenum">
              <a:rPr lang="sv-SE" smtClean="0"/>
              <a:pPr/>
              <a:t>10</a:t>
            </a:fld>
            <a:endParaRPr lang="sv-SE"/>
          </a:p>
        </p:txBody>
      </p:sp>
      <p:graphicFrame>
        <p:nvGraphicFramePr>
          <p:cNvPr id="6" name="Chart 9"/>
          <p:cNvGraphicFramePr/>
          <p:nvPr/>
        </p:nvGraphicFramePr>
        <p:xfrm>
          <a:off x="1115616" y="1700808"/>
          <a:ext cx="703210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/>
          <a:lstStyle/>
          <a:p>
            <a:r>
              <a:rPr lang="sv-SE" sz="2800" dirty="0" smtClean="0"/>
              <a:t>Sverigedemokraterna anses vara det parti där en liten grupp bestämmer det mesta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67544" y="1124744"/>
            <a:ext cx="82089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sv-SE" sz="1200" i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Fråga: Vilket av följande tycker du stämmer in på de politiska partierna? </a:t>
            </a:r>
            <a:br>
              <a:rPr lang="sv-SE" sz="1200" i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</a:br>
            <a:r>
              <a:rPr lang="sv-SE" sz="1200" dirty="0" smtClean="0"/>
              <a:t>En liten grupp inom partiet bestämmer det mesta</a:t>
            </a:r>
            <a:endParaRPr lang="sv-SE" sz="1200" i="1" dirty="0" smtClean="0">
              <a:solidFill>
                <a:prstClr val="black">
                  <a:lumMod val="65000"/>
                  <a:lumOff val="3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endParaRPr lang="sv-SE" sz="1200" i="1" dirty="0">
              <a:solidFill>
                <a:prstClr val="black">
                  <a:lumMod val="65000"/>
                  <a:lumOff val="35000"/>
                </a:prst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6309320"/>
            <a:ext cx="309634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sv-SE" sz="900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BAS: Samtliga n= 1015</a:t>
            </a:r>
            <a:endParaRPr lang="sv-SE" sz="900" dirty="0">
              <a:solidFill>
                <a:prstClr val="black">
                  <a:lumMod val="65000"/>
                  <a:lumOff val="35000"/>
                </a:prstClr>
              </a:solidFill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D8B4-B23A-4746-BA9B-9FE4CDBC9046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11-07-07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Novus Group International AB 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ACEC4-D758-4903-948F-476D90DA1BC4}" type="slidenum">
              <a:rPr lang="sv-SE" smtClean="0"/>
              <a:pPr/>
              <a:t>11</a:t>
            </a:fld>
            <a:endParaRPr lang="sv-SE"/>
          </a:p>
        </p:txBody>
      </p:sp>
      <p:graphicFrame>
        <p:nvGraphicFramePr>
          <p:cNvPr id="6" name="Chart 9"/>
          <p:cNvGraphicFramePr/>
          <p:nvPr/>
        </p:nvGraphicFramePr>
        <p:xfrm>
          <a:off x="1115616" y="1700808"/>
          <a:ext cx="703210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446856" y="103576"/>
            <a:ext cx="8229600" cy="1143000"/>
          </a:xfrm>
        </p:spPr>
        <p:txBody>
          <a:bodyPr/>
          <a:lstStyle/>
          <a:p>
            <a:r>
              <a:rPr lang="sv-SE" sz="2800" dirty="0" smtClean="0"/>
              <a:t>Sverigedemokraterna är det parti som oftast tar viktiga beslut bakom stängda dörrar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67544" y="1124744"/>
            <a:ext cx="82089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sv-SE" sz="1200" i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Fråga: Vilket av följande tycker du stämmer in på de politiska partierna? </a:t>
            </a:r>
            <a:br>
              <a:rPr lang="sv-SE" sz="1200" i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</a:br>
            <a:r>
              <a:rPr lang="sv-SE" sz="1200" dirty="0" smtClean="0"/>
              <a:t> Viktiga beslut tas bakom stängda dörrar</a:t>
            </a:r>
            <a:endParaRPr lang="sv-SE" sz="1200" i="1" dirty="0" smtClean="0">
              <a:solidFill>
                <a:prstClr val="black">
                  <a:lumMod val="65000"/>
                  <a:lumOff val="3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endParaRPr lang="sv-SE" sz="1200" i="1" dirty="0">
              <a:solidFill>
                <a:prstClr val="black">
                  <a:lumMod val="65000"/>
                  <a:lumOff val="35000"/>
                </a:prst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6309320"/>
            <a:ext cx="309634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sv-SE" sz="900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BAS: Samtliga n= 1015</a:t>
            </a:r>
            <a:endParaRPr lang="sv-SE" sz="900" dirty="0">
              <a:solidFill>
                <a:prstClr val="black">
                  <a:lumMod val="65000"/>
                  <a:lumOff val="35000"/>
                </a:prstClr>
              </a:solidFill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D8B4-B23A-4746-BA9B-9FE4CDBC9046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11-07-07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Novus Group International AB 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ACEC4-D758-4903-948F-476D90DA1BC4}" type="slidenum">
              <a:rPr lang="sv-SE" smtClean="0"/>
              <a:pPr/>
              <a:t>12</a:t>
            </a:fld>
            <a:endParaRPr lang="sv-SE"/>
          </a:p>
        </p:txBody>
      </p:sp>
      <p:graphicFrame>
        <p:nvGraphicFramePr>
          <p:cNvPr id="6" name="Chart 9"/>
          <p:cNvGraphicFramePr/>
          <p:nvPr/>
        </p:nvGraphicFramePr>
        <p:xfrm>
          <a:off x="1115616" y="1700808"/>
          <a:ext cx="703210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467544" y="42532"/>
            <a:ext cx="8229600" cy="1143000"/>
          </a:xfrm>
        </p:spPr>
        <p:txBody>
          <a:bodyPr/>
          <a:lstStyle/>
          <a:p>
            <a:r>
              <a:rPr lang="sv-SE" sz="2800" dirty="0" smtClean="0"/>
              <a:t>Moderaterna är det parti där partiledaren ofta fattar de avgörande politiska besluten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67544" y="1124744"/>
            <a:ext cx="82089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v-SE" sz="1200" i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Fråga: </a:t>
            </a:r>
            <a:r>
              <a:rPr lang="sv-SE" sz="1200" dirty="0" smtClean="0"/>
              <a:t>Vem eller vilka tror du fattar de avgörande politiska besluten inom olika politiska partier?</a:t>
            </a:r>
          </a:p>
          <a:p>
            <a:r>
              <a:rPr lang="sv-SE" sz="1200" dirty="0" smtClean="0"/>
              <a:t> Partiledaren/språkrören</a:t>
            </a:r>
            <a:endParaRPr lang="sv-SE" sz="1200" i="1" dirty="0" smtClean="0">
              <a:solidFill>
                <a:prstClr val="black">
                  <a:lumMod val="65000"/>
                  <a:lumOff val="3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endParaRPr lang="sv-SE" sz="1200" i="1" dirty="0">
              <a:solidFill>
                <a:prstClr val="black">
                  <a:lumMod val="65000"/>
                  <a:lumOff val="35000"/>
                </a:prst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6309320"/>
            <a:ext cx="309634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sv-SE" sz="900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BAS: Samtliga n= 1015</a:t>
            </a:r>
            <a:endParaRPr lang="sv-SE" sz="900" dirty="0">
              <a:solidFill>
                <a:prstClr val="black">
                  <a:lumMod val="65000"/>
                  <a:lumOff val="35000"/>
                </a:prstClr>
              </a:solidFill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D8B4-B23A-4746-BA9B-9FE4CDBC9046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11-07-07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Novus Group International AB 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ACEC4-D758-4903-948F-476D90DA1BC4}" type="slidenum">
              <a:rPr lang="sv-SE" smtClean="0"/>
              <a:pPr/>
              <a:t>13</a:t>
            </a:fld>
            <a:endParaRPr lang="sv-SE"/>
          </a:p>
        </p:txBody>
      </p:sp>
      <p:graphicFrame>
        <p:nvGraphicFramePr>
          <p:cNvPr id="6" name="Chart 9"/>
          <p:cNvGraphicFramePr/>
          <p:nvPr/>
        </p:nvGraphicFramePr>
        <p:xfrm>
          <a:off x="1115616" y="1700808"/>
          <a:ext cx="703210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251520" y="84733"/>
            <a:ext cx="8712968" cy="792088"/>
          </a:xfrm>
        </p:spPr>
        <p:txBody>
          <a:bodyPr/>
          <a:lstStyle/>
          <a:p>
            <a:r>
              <a:rPr lang="sv-SE" sz="2800" dirty="0" smtClean="0"/>
              <a:t>Hos Socialdemokraterna, Miljöpartiet </a:t>
            </a:r>
            <a:r>
              <a:rPr lang="sv-SE" sz="2800" dirty="0" err="1" smtClean="0"/>
              <a:t>resp</a:t>
            </a:r>
            <a:r>
              <a:rPr lang="sv-SE" sz="2800" dirty="0" smtClean="0"/>
              <a:t> Vänsterpartiet fattar kongress/stämma de avgörande besluten 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67544" y="1124744"/>
            <a:ext cx="8208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v-SE" sz="1200" i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Fråga: </a:t>
            </a:r>
            <a:r>
              <a:rPr lang="sv-SE" sz="1200" dirty="0" smtClean="0"/>
              <a:t>Vem eller vilka tror du fattar de avgörande politiska besluten inom olika politiska partier?</a:t>
            </a:r>
          </a:p>
          <a:p>
            <a:pPr lvl="0"/>
            <a:r>
              <a:rPr lang="sv-SE" sz="1200" dirty="0" smtClean="0"/>
              <a:t>Partikongressen/partistämman</a:t>
            </a:r>
            <a:endParaRPr lang="sv-SE" sz="1200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6309320"/>
            <a:ext cx="309634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sv-SE" sz="900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BAS: Samtliga n= 1015</a:t>
            </a:r>
            <a:endParaRPr lang="sv-SE" sz="900" dirty="0">
              <a:solidFill>
                <a:prstClr val="black">
                  <a:lumMod val="65000"/>
                  <a:lumOff val="35000"/>
                </a:prstClr>
              </a:solidFill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D8B4-B23A-4746-BA9B-9FE4CDBC9046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11-07-07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Novus Group International AB 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ACEC4-D758-4903-948F-476D90DA1BC4}" type="slidenum">
              <a:rPr lang="sv-SE" smtClean="0"/>
              <a:pPr/>
              <a:t>14</a:t>
            </a:fld>
            <a:endParaRPr lang="sv-SE"/>
          </a:p>
        </p:txBody>
      </p:sp>
      <p:graphicFrame>
        <p:nvGraphicFramePr>
          <p:cNvPr id="6" name="Chart 9"/>
          <p:cNvGraphicFramePr/>
          <p:nvPr/>
        </p:nvGraphicFramePr>
        <p:xfrm>
          <a:off x="1115616" y="1700808"/>
          <a:ext cx="703210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36104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sv-SE" sz="1900" dirty="0" smtClean="0"/>
              <a:t>Hos Moderaterna </a:t>
            </a:r>
            <a:r>
              <a:rPr lang="sv-SE" sz="1900" dirty="0" err="1" smtClean="0"/>
              <a:t>resp</a:t>
            </a:r>
            <a:r>
              <a:rPr lang="sv-SE" sz="1900" dirty="0" smtClean="0"/>
              <a:t> Socialdemokraterna fattar verkställande utskott/arbetsutskott/presidium/del av partistyrelsen de avgörande politiska besluten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67544" y="1124744"/>
            <a:ext cx="8208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v-SE" sz="1200" i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Fråga: </a:t>
            </a:r>
            <a:r>
              <a:rPr lang="sv-SE" sz="1200" dirty="0" smtClean="0"/>
              <a:t>Vem eller vilka tror du fattar de avgörande politiska besluten inom olika politiska partier?</a:t>
            </a:r>
          </a:p>
          <a:p>
            <a:pPr lvl="0"/>
            <a:r>
              <a:rPr lang="sv-SE" sz="1200" dirty="0" smtClean="0"/>
              <a:t>Verkställande utskott/arbetsutskott/presidium/del av partistyrelsen</a:t>
            </a:r>
            <a:endParaRPr lang="sv-SE" sz="1200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6309320"/>
            <a:ext cx="309634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sv-SE" sz="900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BAS: Samtliga n= 1015</a:t>
            </a:r>
            <a:endParaRPr lang="sv-SE" sz="900" dirty="0">
              <a:solidFill>
                <a:prstClr val="black">
                  <a:lumMod val="65000"/>
                  <a:lumOff val="35000"/>
                </a:prstClr>
              </a:solidFill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D8B4-B23A-4746-BA9B-9FE4CDBC9046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11-07-07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Novus Group International AB 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ACEC4-D758-4903-948F-476D90DA1BC4}" type="slidenum">
              <a:rPr lang="sv-SE" smtClean="0"/>
              <a:pPr/>
              <a:t>15</a:t>
            </a:fld>
            <a:endParaRPr lang="sv-SE"/>
          </a:p>
        </p:txBody>
      </p:sp>
      <p:graphicFrame>
        <p:nvGraphicFramePr>
          <p:cNvPr id="6" name="Chart 9"/>
          <p:cNvGraphicFramePr/>
          <p:nvPr/>
        </p:nvGraphicFramePr>
        <p:xfrm>
          <a:off x="1115616" y="1700808"/>
          <a:ext cx="703210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446856" y="92943"/>
            <a:ext cx="8229600" cy="1143000"/>
          </a:xfrm>
        </p:spPr>
        <p:txBody>
          <a:bodyPr/>
          <a:lstStyle/>
          <a:p>
            <a:r>
              <a:rPr lang="sv-SE" sz="2800" dirty="0"/>
              <a:t>R</a:t>
            </a:r>
            <a:r>
              <a:rPr lang="sv-SE" sz="2800" dirty="0" smtClean="0"/>
              <a:t>iksdagsledamöterna fattar sällan de avgörande politiska besluten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67544" y="1124744"/>
            <a:ext cx="8208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v-SE" sz="1200" i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Fråga: </a:t>
            </a:r>
            <a:r>
              <a:rPr lang="sv-SE" sz="1200" dirty="0" smtClean="0"/>
              <a:t>Vem eller vilka tror du fattar de avgörande politiska besluten inom olika politiska partier?</a:t>
            </a:r>
          </a:p>
          <a:p>
            <a:pPr lvl="0"/>
            <a:r>
              <a:rPr lang="sv-SE" sz="1200" dirty="0" smtClean="0"/>
              <a:t>Riksdagsledamöterna</a:t>
            </a:r>
            <a:endParaRPr lang="sv-SE" sz="1200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6309320"/>
            <a:ext cx="309634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sv-SE" sz="900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BAS: Samtliga n= 1015</a:t>
            </a:r>
            <a:endParaRPr lang="sv-SE" sz="900" dirty="0">
              <a:solidFill>
                <a:prstClr val="black">
                  <a:lumMod val="65000"/>
                  <a:lumOff val="35000"/>
                </a:prstClr>
              </a:solidFill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D8B4-B23A-4746-BA9B-9FE4CDBC9046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11-07-07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Novus Group International AB 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ACEC4-D758-4903-948F-476D90DA1BC4}" type="slidenum">
              <a:rPr lang="sv-SE" smtClean="0"/>
              <a:pPr/>
              <a:t>16</a:t>
            </a:fld>
            <a:endParaRPr lang="sv-SE"/>
          </a:p>
        </p:txBody>
      </p:sp>
      <p:graphicFrame>
        <p:nvGraphicFramePr>
          <p:cNvPr id="6" name="Chart 9"/>
          <p:cNvGraphicFramePr/>
          <p:nvPr/>
        </p:nvGraphicFramePr>
        <p:xfrm>
          <a:off x="1115616" y="1700808"/>
          <a:ext cx="703210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sv-SE" sz="2800" dirty="0" smtClean="0"/>
              <a:t>Rådgivare/konsulter fattar sällan de avgörande politiska besluten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67544" y="1124744"/>
            <a:ext cx="8208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v-SE" sz="1200" i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Fråga: </a:t>
            </a:r>
            <a:r>
              <a:rPr lang="sv-SE" sz="1200" dirty="0" smtClean="0"/>
              <a:t>Vem eller vilka tror du fattar de avgörande politiska besluten inom olika politiska partier?</a:t>
            </a:r>
          </a:p>
          <a:p>
            <a:pPr lvl="0"/>
            <a:r>
              <a:rPr lang="sv-SE" sz="1200" dirty="0" smtClean="0"/>
              <a:t>Rådgivare/konsulter</a:t>
            </a:r>
            <a:endParaRPr lang="sv-SE" sz="1200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6309320"/>
            <a:ext cx="309634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sv-SE" sz="900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BAS: Samtliga n= 1015</a:t>
            </a:r>
            <a:endParaRPr lang="sv-SE" sz="900" dirty="0">
              <a:solidFill>
                <a:prstClr val="black">
                  <a:lumMod val="65000"/>
                  <a:lumOff val="35000"/>
                </a:prstClr>
              </a:solidFill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3086E-A696-48C2-8288-B96A9099F82D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11-07-07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>
                <a:solidFill>
                  <a:prstClr val="black">
                    <a:tint val="75000"/>
                  </a:prstClr>
                </a:solidFill>
              </a:rPr>
              <a:t>Novus Group International AB </a:t>
            </a:r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ACEC4-D758-4903-948F-476D90DA1BC4}" type="slidenum">
              <a:rPr lang="sv-SE" sz="1100" smtClean="0"/>
              <a:pPr/>
              <a:t>2</a:t>
            </a:fld>
            <a:endParaRPr lang="sv-SE" sz="11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-36512" y="54060"/>
            <a:ext cx="9144000" cy="638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900"/>
              </a:lnSpc>
            </a:pPr>
            <a:endParaRPr lang="sv-SE" sz="1600" dirty="0">
              <a:solidFill>
                <a:srgbClr val="9E0000"/>
              </a:solidFill>
            </a:endParaRPr>
          </a:p>
          <a:p>
            <a:pPr algn="ctr"/>
            <a:r>
              <a:rPr lang="sv-SE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Om undersökningen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-1" y="1010405"/>
            <a:ext cx="9144000" cy="48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900"/>
              </a:lnSpc>
            </a:pPr>
            <a:endParaRPr lang="sv-SE" sz="1600" dirty="0" smtClean="0">
              <a:solidFill>
                <a:srgbClr val="9E0000"/>
              </a:solidFill>
            </a:endParaRPr>
          </a:p>
          <a:p>
            <a:pPr algn="ctr"/>
            <a:r>
              <a:rPr lang="en-US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Metod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och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målgrupp</a:t>
            </a:r>
            <a:endParaRPr lang="sv-SE" i="1" dirty="0">
              <a:solidFill>
                <a:schemeClr val="tx1">
                  <a:lumMod val="65000"/>
                  <a:lumOff val="3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187624" y="1988840"/>
            <a:ext cx="7201420" cy="46782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588" indent="11113"/>
            <a:r>
              <a:rPr lang="sv-SE" sz="1600" b="1" kern="0" dirty="0" smtClean="0"/>
              <a:t>Metod</a:t>
            </a:r>
            <a:r>
              <a:rPr lang="sv-SE" sz="1600" kern="0" dirty="0" smtClean="0"/>
              <a:t>:</a:t>
            </a:r>
          </a:p>
          <a:p>
            <a:pPr marL="1588" indent="11113"/>
            <a:r>
              <a:rPr lang="sv-SE" sz="1600" kern="0" dirty="0" smtClean="0"/>
              <a:t>Webbaserade intervjuer i </a:t>
            </a:r>
            <a:r>
              <a:rPr lang="sv-SE" sz="1600" kern="0" dirty="0" err="1" smtClean="0"/>
              <a:t>Novus</a:t>
            </a:r>
            <a:r>
              <a:rPr lang="sv-SE" sz="1600" kern="0" dirty="0" smtClean="0"/>
              <a:t> riksrepresentativa Sverigepanel</a:t>
            </a:r>
          </a:p>
          <a:p>
            <a:pPr marL="1588" indent="11113"/>
            <a:endParaRPr lang="sv-SE" sz="1600" kern="0" dirty="0" smtClean="0"/>
          </a:p>
          <a:p>
            <a:pPr marL="1588" indent="11113"/>
            <a:endParaRPr lang="sv-SE" sz="1600" kern="0" dirty="0" smtClean="0"/>
          </a:p>
          <a:p>
            <a:pPr marL="1588" indent="11113"/>
            <a:r>
              <a:rPr lang="sv-SE" sz="1600" b="1" kern="0" dirty="0" smtClean="0"/>
              <a:t>Omfattning:</a:t>
            </a:r>
          </a:p>
          <a:p>
            <a:pPr marL="1588" indent="11113"/>
            <a:r>
              <a:rPr lang="sv-SE" sz="1600" kern="0" dirty="0" smtClean="0"/>
              <a:t>1000 intervjuer genomfördes torsdagen den 16 – 21  juni  2011</a:t>
            </a:r>
          </a:p>
          <a:p>
            <a:pPr marL="1588" indent="11113"/>
            <a:endParaRPr lang="sv-SE" sz="1600" b="1" kern="0" dirty="0" smtClean="0"/>
          </a:p>
          <a:p>
            <a:pPr marL="1588" indent="11113"/>
            <a:endParaRPr lang="sv-SE" sz="1600" b="1" kern="0" dirty="0" smtClean="0"/>
          </a:p>
          <a:p>
            <a:pPr marL="1588" indent="11113"/>
            <a:r>
              <a:rPr lang="sv-SE" sz="1600" b="1" kern="0" dirty="0" smtClean="0"/>
              <a:t>Målgrupp:  </a:t>
            </a:r>
          </a:p>
          <a:p>
            <a:pPr marL="1588" indent="11113"/>
            <a:r>
              <a:rPr lang="sv-SE" sz="1600" kern="0" dirty="0" smtClean="0"/>
              <a:t>Allmänheten i åldrarna 18 år och äldre. Representativt urval.</a:t>
            </a:r>
          </a:p>
          <a:p>
            <a:pPr marL="1588" indent="11113"/>
            <a:endParaRPr lang="sv-SE" sz="1600" kern="0" dirty="0" smtClean="0"/>
          </a:p>
          <a:p>
            <a:pPr marL="1588" indent="11113"/>
            <a:endParaRPr lang="sv-SE" sz="1600" kern="0" dirty="0" smtClean="0"/>
          </a:p>
          <a:p>
            <a:pPr marL="1588" indent="11113"/>
            <a:endParaRPr lang="sv-SE" sz="1600" kern="0" dirty="0" smtClean="0"/>
          </a:p>
          <a:p>
            <a:pPr marL="1588" indent="11113"/>
            <a:endParaRPr lang="sv-SE" sz="1600" kern="0" dirty="0" smtClean="0"/>
          </a:p>
          <a:p>
            <a:pPr marL="1588" indent="11113"/>
            <a:endParaRPr lang="sv-SE" sz="1600" kern="0" dirty="0" smtClean="0"/>
          </a:p>
          <a:p>
            <a:pPr marL="1588" indent="11113"/>
            <a:endParaRPr lang="sv-SE" sz="1600" kern="0" dirty="0" smtClean="0"/>
          </a:p>
          <a:p>
            <a:pPr marL="1588" indent="11113"/>
            <a:endParaRPr lang="sv-SE" sz="1400" dirty="0"/>
          </a:p>
          <a:p>
            <a:pPr marL="1588" indent="11113"/>
            <a:endParaRPr lang="sv-SE" sz="1400" b="1" dirty="0"/>
          </a:p>
          <a:p>
            <a:pPr marL="1588" indent="11113"/>
            <a:endParaRPr lang="sv-SE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3086E-A696-48C2-8288-B96A9099F82D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11-07-07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Novus Group International AB 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ACEC4-D758-4903-948F-476D90DA1BC4}" type="slidenum">
              <a:rPr lang="sv-SE" sz="1100" smtClean="0"/>
              <a:pPr/>
              <a:t>3</a:t>
            </a:fld>
            <a:endParaRPr lang="sv-SE" sz="1100" dirty="0"/>
          </a:p>
        </p:txBody>
      </p:sp>
      <p:sp>
        <p:nvSpPr>
          <p:cNvPr id="7" name="Rectangle 6"/>
          <p:cNvSpPr/>
          <p:nvPr/>
        </p:nvSpPr>
        <p:spPr>
          <a:xfrm>
            <a:off x="539552" y="1340768"/>
            <a:ext cx="4032448" cy="5086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ts val="1500"/>
              </a:lnSpc>
              <a:tabLst>
                <a:tab pos="5470525" algn="r"/>
              </a:tabLst>
            </a:pPr>
            <a:r>
              <a:rPr lang="sv-SE" sz="1200" b="1" dirty="0" smtClean="0">
                <a:solidFill>
                  <a:srgbClr val="5A5A5A"/>
                </a:solidFill>
                <a:latin typeface="Trebuchet MS" pitchFamily="34" charset="0"/>
                <a:cs typeface="Arial" pitchFamily="34" charset="0"/>
              </a:rPr>
              <a:t>Frågeställningar</a:t>
            </a:r>
          </a:p>
          <a:p>
            <a:pPr>
              <a:spcAft>
                <a:spcPts val="0"/>
              </a:spcAft>
            </a:pPr>
            <a:r>
              <a:rPr lang="sv-SE" sz="1200" dirty="0" smtClean="0">
                <a:solidFill>
                  <a:srgbClr val="5A5A5A"/>
                </a:solidFill>
              </a:rPr>
              <a:t>1. </a:t>
            </a:r>
            <a:r>
              <a:rPr lang="sv-SE" sz="1200" dirty="0" smtClean="0">
                <a:solidFill>
                  <a:srgbClr val="5A5A5A"/>
                </a:solidFill>
                <a:ea typeface="Calibri"/>
                <a:cs typeface="Times New Roman"/>
              </a:rPr>
              <a:t>Vilket av följande tycker du stämmer in på de politiska partierna?</a:t>
            </a:r>
          </a:p>
          <a:p>
            <a:pPr>
              <a:spcAft>
                <a:spcPts val="0"/>
              </a:spcAft>
            </a:pPr>
            <a:r>
              <a:rPr lang="sv-SE" sz="1200" dirty="0" smtClean="0">
                <a:solidFill>
                  <a:srgbClr val="5A5A5A"/>
                </a:solidFill>
                <a:ea typeface="Calibri"/>
                <a:cs typeface="Times New Roman"/>
              </a:rPr>
              <a:t>MULTIPEL</a:t>
            </a:r>
          </a:p>
          <a:p>
            <a:pPr>
              <a:spcAft>
                <a:spcPts val="0"/>
              </a:spcAft>
            </a:pPr>
            <a:r>
              <a:rPr lang="sv-SE" sz="1200" dirty="0" smtClean="0">
                <a:solidFill>
                  <a:srgbClr val="5A5A5A"/>
                </a:solidFill>
                <a:ea typeface="Calibri"/>
                <a:cs typeface="Times New Roman"/>
              </a:rPr>
              <a:t> 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sv-SE" sz="1200" dirty="0" smtClean="0">
                <a:solidFill>
                  <a:srgbClr val="5A5A5A"/>
                </a:solidFill>
                <a:ea typeface="Calibri"/>
                <a:cs typeface="Times New Roman"/>
              </a:rPr>
              <a:t>Har stort inflytande inom svensk politik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sv-SE" sz="1200" dirty="0" smtClean="0">
                <a:solidFill>
                  <a:srgbClr val="5A5A5A"/>
                </a:solidFill>
                <a:ea typeface="Calibri"/>
                <a:cs typeface="Times New Roman"/>
              </a:rPr>
              <a:t>Vanliga partimedlemmar har stort inflytande på de beslut som fattas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sv-SE" sz="1200" dirty="0" smtClean="0">
                <a:solidFill>
                  <a:srgbClr val="5A5A5A"/>
                </a:solidFill>
                <a:ea typeface="Calibri"/>
                <a:cs typeface="Times New Roman"/>
              </a:rPr>
              <a:t>Är en stor organisation med breda förgreningar inom det svenska samhället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sv-SE" sz="1200" dirty="0" smtClean="0">
                <a:solidFill>
                  <a:srgbClr val="5A5A5A"/>
                </a:solidFill>
                <a:ea typeface="Calibri"/>
                <a:cs typeface="Times New Roman"/>
              </a:rPr>
              <a:t>En liten grupp inom partiet bestämmer det mesta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sv-SE" sz="1200" dirty="0" smtClean="0">
                <a:solidFill>
                  <a:srgbClr val="5A5A5A"/>
                </a:solidFill>
                <a:ea typeface="Calibri"/>
                <a:cs typeface="Times New Roman"/>
              </a:rPr>
              <a:t>Har stora resurser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sv-SE" sz="1200" dirty="0" smtClean="0">
                <a:solidFill>
                  <a:srgbClr val="5A5A5A"/>
                </a:solidFill>
                <a:ea typeface="Calibri"/>
                <a:cs typeface="Times New Roman"/>
              </a:rPr>
              <a:t>Inom partiet finns stridande viljor med olika uppfattning i viktiga frågor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sv-SE" sz="1200" dirty="0" smtClean="0">
                <a:solidFill>
                  <a:srgbClr val="5A5A5A"/>
                </a:solidFill>
                <a:ea typeface="Calibri"/>
                <a:cs typeface="Times New Roman"/>
              </a:rPr>
              <a:t>Viktiga beslut tas bakom stängda dörrar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sv-SE" sz="1200" dirty="0" smtClean="0">
                <a:solidFill>
                  <a:srgbClr val="5A5A5A"/>
                </a:solidFill>
                <a:ea typeface="Calibri"/>
                <a:cs typeface="Times New Roman"/>
              </a:rPr>
              <a:t>Inget av detta</a:t>
            </a:r>
          </a:p>
          <a:p>
            <a:endParaRPr lang="sv-SE" sz="12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sv-SE" sz="1200" dirty="0" smtClean="0"/>
              <a:t>Moderaterna</a:t>
            </a:r>
          </a:p>
          <a:p>
            <a:r>
              <a:rPr lang="sv-SE" sz="1200" dirty="0" smtClean="0"/>
              <a:t>Folkpartiet</a:t>
            </a:r>
          </a:p>
          <a:p>
            <a:r>
              <a:rPr lang="sv-SE" sz="1200" dirty="0" smtClean="0"/>
              <a:t>Centerpartiet</a:t>
            </a:r>
          </a:p>
          <a:p>
            <a:r>
              <a:rPr lang="sv-SE" sz="1200" dirty="0" smtClean="0"/>
              <a:t>Kristdemokraterna</a:t>
            </a:r>
          </a:p>
          <a:p>
            <a:r>
              <a:rPr lang="sv-SE" sz="1200" dirty="0" smtClean="0"/>
              <a:t>Socialdemokraterna</a:t>
            </a:r>
          </a:p>
          <a:p>
            <a:r>
              <a:rPr lang="sv-SE" sz="1200" dirty="0" smtClean="0"/>
              <a:t>Miljöpartiet</a:t>
            </a:r>
          </a:p>
          <a:p>
            <a:r>
              <a:rPr lang="sv-SE" sz="1200" dirty="0" smtClean="0"/>
              <a:t>Vänsterpartiet</a:t>
            </a:r>
          </a:p>
          <a:p>
            <a:r>
              <a:rPr lang="sv-SE" sz="1200" dirty="0" smtClean="0"/>
              <a:t>Sverigedemokraterna</a:t>
            </a:r>
          </a:p>
          <a:p>
            <a:endParaRPr lang="sv-SE" sz="12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2606518" y="3645024"/>
            <a:ext cx="432048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932040" y="1484784"/>
            <a:ext cx="403244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dirty="0" smtClean="0">
                <a:solidFill>
                  <a:schemeClr val="bg1">
                    <a:lumMod val="50000"/>
                  </a:schemeClr>
                </a:solidFill>
              </a:rPr>
              <a:t>2.  </a:t>
            </a:r>
            <a:r>
              <a:rPr lang="sv-SE" sz="1200" dirty="0" smtClean="0"/>
              <a:t>Vem eller vilka tror du fattar de avgörande politiska besluten inom olika politiska partier?</a:t>
            </a:r>
          </a:p>
          <a:p>
            <a:r>
              <a:rPr lang="sv-SE" sz="1200" dirty="0" smtClean="0"/>
              <a:t>MULTIPEL</a:t>
            </a:r>
          </a:p>
          <a:p>
            <a:r>
              <a:rPr lang="sv-SE" sz="1200" dirty="0" smtClean="0"/>
              <a:t> 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sv-SE" sz="1200" dirty="0" smtClean="0">
                <a:ea typeface="Calibri"/>
                <a:cs typeface="Times New Roman"/>
              </a:rPr>
              <a:t>Partiledaren/språkrören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sv-SE" sz="1200" dirty="0" smtClean="0">
                <a:ea typeface="Calibri"/>
                <a:cs typeface="Times New Roman"/>
              </a:rPr>
              <a:t>Partikongressen/partistämman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sv-SE" sz="1200" dirty="0" smtClean="0">
                <a:ea typeface="Calibri"/>
                <a:cs typeface="Times New Roman"/>
              </a:rPr>
              <a:t>Verkställande utskott/arbetsutskott/presidium/del av partistyrelsen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sv-SE" sz="1200" dirty="0" smtClean="0">
                <a:ea typeface="Calibri"/>
                <a:cs typeface="Times New Roman"/>
              </a:rPr>
              <a:t>Riksdagsledamöterna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sv-SE" sz="1200" dirty="0" smtClean="0">
                <a:ea typeface="Calibri"/>
                <a:cs typeface="Times New Roman"/>
              </a:rPr>
              <a:t>Rådgivare/konsulter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sv-SE" sz="1200" dirty="0" smtClean="0">
                <a:ea typeface="Calibri"/>
                <a:cs typeface="Times New Roman"/>
              </a:rPr>
              <a:t>Någon annan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sv-SE" sz="1200" dirty="0" smtClean="0">
                <a:ea typeface="Calibri"/>
                <a:cs typeface="Times New Roman"/>
              </a:rPr>
              <a:t>Vet ej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sv-SE" sz="1200" dirty="0" smtClean="0">
              <a:ea typeface="Calibri"/>
              <a:cs typeface="Times New Roman"/>
            </a:endParaRPr>
          </a:p>
          <a:p>
            <a:r>
              <a:rPr lang="sv-SE" sz="1200" dirty="0" smtClean="0"/>
              <a:t>Moderaterna</a:t>
            </a:r>
          </a:p>
          <a:p>
            <a:r>
              <a:rPr lang="sv-SE" sz="1200" dirty="0" smtClean="0"/>
              <a:t>Folkpartiet</a:t>
            </a:r>
          </a:p>
          <a:p>
            <a:r>
              <a:rPr lang="sv-SE" sz="1200" dirty="0" smtClean="0"/>
              <a:t>Centerpartiet</a:t>
            </a:r>
          </a:p>
          <a:p>
            <a:r>
              <a:rPr lang="sv-SE" sz="1200" dirty="0" smtClean="0"/>
              <a:t>Kristdemokraterna</a:t>
            </a:r>
          </a:p>
          <a:p>
            <a:r>
              <a:rPr lang="sv-SE" sz="1200" dirty="0" smtClean="0"/>
              <a:t>Socialdemokraterna</a:t>
            </a:r>
          </a:p>
          <a:p>
            <a:r>
              <a:rPr lang="sv-SE" sz="1200" dirty="0" smtClean="0"/>
              <a:t>Miljöpartiet</a:t>
            </a:r>
          </a:p>
          <a:p>
            <a:r>
              <a:rPr lang="sv-SE" sz="1200" dirty="0" smtClean="0"/>
              <a:t>Vänsterpartiet</a:t>
            </a:r>
          </a:p>
          <a:p>
            <a:r>
              <a:rPr lang="sv-SE" sz="1200" dirty="0" smtClean="0"/>
              <a:t>Sverigedemokraterna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sv-SE" sz="1200" dirty="0" smtClean="0">
              <a:ea typeface="Calibri"/>
              <a:cs typeface="Times New Roman"/>
            </a:endParaRPr>
          </a:p>
          <a:p>
            <a:endParaRPr lang="sv-SE" sz="12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itle 4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/>
          <a:lstStyle/>
          <a:p>
            <a:r>
              <a:rPr lang="sv-SE" dirty="0" smtClean="0"/>
              <a:t>Frågeställningar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0344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D8B4-B23A-4746-BA9B-9FE4CDBC9046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11-07-07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Novus Group International AB 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ACEC4-D758-4903-948F-476D90DA1BC4}" type="slidenum">
              <a:rPr lang="sv-SE" smtClean="0"/>
              <a:pPr/>
              <a:t>4</a:t>
            </a:fld>
            <a:endParaRPr lang="sv-SE"/>
          </a:p>
        </p:txBody>
      </p:sp>
      <p:graphicFrame>
        <p:nvGraphicFramePr>
          <p:cNvPr id="6" name="Chart 9"/>
          <p:cNvGraphicFramePr/>
          <p:nvPr/>
        </p:nvGraphicFramePr>
        <p:xfrm>
          <a:off x="1115616" y="1700808"/>
          <a:ext cx="703210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478177" y="10633"/>
            <a:ext cx="8229600" cy="1143000"/>
          </a:xfrm>
        </p:spPr>
        <p:txBody>
          <a:bodyPr/>
          <a:lstStyle/>
          <a:p>
            <a:r>
              <a:rPr lang="sv-SE" sz="2800" dirty="0" smtClean="0"/>
              <a:t>Moderaterna och Socialdemokraterna mer kända än andra partier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67544" y="1124744"/>
            <a:ext cx="82089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sv-SE" sz="1200" i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Fråga: Vilket av följande tycker du stämmer in på de politiska partierna? </a:t>
            </a:r>
            <a:br>
              <a:rPr lang="sv-SE" sz="1200" i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</a:br>
            <a:r>
              <a:rPr lang="sv-SE" sz="1200" dirty="0" smtClean="0"/>
              <a:t> Inget av detta </a:t>
            </a:r>
            <a:endParaRPr lang="sv-SE" sz="1200" i="1" dirty="0" smtClean="0">
              <a:solidFill>
                <a:prstClr val="black">
                  <a:lumMod val="65000"/>
                  <a:lumOff val="3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endParaRPr lang="sv-SE" sz="1200" i="1" dirty="0">
              <a:solidFill>
                <a:prstClr val="black">
                  <a:lumMod val="65000"/>
                  <a:lumOff val="35000"/>
                </a:prst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6309320"/>
            <a:ext cx="309634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sv-SE" sz="900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BAS: Samtliga n= 1015</a:t>
            </a:r>
            <a:endParaRPr lang="sv-SE" sz="900" dirty="0">
              <a:solidFill>
                <a:prstClr val="black">
                  <a:lumMod val="65000"/>
                  <a:lumOff val="35000"/>
                </a:prstClr>
              </a:solidFill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D8B4-B23A-4746-BA9B-9FE4CDBC9046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11-07-07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Novus Group International AB 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ACEC4-D758-4903-948F-476D90DA1BC4}" type="slidenum">
              <a:rPr lang="sv-SE" smtClean="0"/>
              <a:pPr/>
              <a:t>5</a:t>
            </a:fld>
            <a:endParaRPr lang="sv-SE"/>
          </a:p>
        </p:txBody>
      </p:sp>
      <p:graphicFrame>
        <p:nvGraphicFramePr>
          <p:cNvPr id="6" name="Chart 9"/>
          <p:cNvGraphicFramePr/>
          <p:nvPr/>
        </p:nvGraphicFramePr>
        <p:xfrm>
          <a:off x="1115616" y="1700808"/>
          <a:ext cx="703210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446856" y="44624"/>
            <a:ext cx="8229600" cy="1143000"/>
          </a:xfrm>
        </p:spPr>
        <p:txBody>
          <a:bodyPr/>
          <a:lstStyle/>
          <a:p>
            <a:r>
              <a:rPr lang="sv-SE" sz="2800" dirty="0" smtClean="0"/>
              <a:t>Moderaterna och Socialdemokraterna är partier med stora resurser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67544" y="1124744"/>
            <a:ext cx="82089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sv-SE" sz="1200" i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Fråga: Vilket av följande tycker du stämmer in på de politiska partierna? </a:t>
            </a:r>
            <a:br>
              <a:rPr lang="sv-SE" sz="1200" i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</a:br>
            <a:r>
              <a:rPr lang="sv-SE" sz="1200" dirty="0" smtClean="0"/>
              <a:t> Har stora resurser </a:t>
            </a:r>
            <a:endParaRPr lang="sv-SE" sz="1200" i="1" dirty="0" smtClean="0">
              <a:solidFill>
                <a:prstClr val="black">
                  <a:lumMod val="65000"/>
                  <a:lumOff val="3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endParaRPr lang="sv-SE" sz="1200" i="1" dirty="0">
              <a:solidFill>
                <a:prstClr val="black">
                  <a:lumMod val="65000"/>
                  <a:lumOff val="35000"/>
                </a:prst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6309320"/>
            <a:ext cx="309634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sv-SE" sz="900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BAS: Samtliga n= 1015</a:t>
            </a:r>
            <a:endParaRPr lang="sv-SE" sz="900" dirty="0">
              <a:solidFill>
                <a:prstClr val="black">
                  <a:lumMod val="65000"/>
                  <a:lumOff val="35000"/>
                </a:prstClr>
              </a:solidFill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D8B4-B23A-4746-BA9B-9FE4CDBC9046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11-07-07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Novus Group International AB 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ACEC4-D758-4903-948F-476D90DA1BC4}" type="slidenum">
              <a:rPr lang="sv-SE" smtClean="0"/>
              <a:pPr/>
              <a:t>6</a:t>
            </a:fld>
            <a:endParaRPr lang="sv-SE"/>
          </a:p>
        </p:txBody>
      </p:sp>
      <p:graphicFrame>
        <p:nvGraphicFramePr>
          <p:cNvPr id="6" name="Chart 9"/>
          <p:cNvGraphicFramePr/>
          <p:nvPr/>
        </p:nvGraphicFramePr>
        <p:xfrm>
          <a:off x="1115616" y="1700808"/>
          <a:ext cx="703210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446856" y="92943"/>
            <a:ext cx="8229600" cy="1143000"/>
          </a:xfrm>
        </p:spPr>
        <p:txBody>
          <a:bodyPr/>
          <a:lstStyle/>
          <a:p>
            <a:r>
              <a:rPr lang="sv-SE" sz="2800" dirty="0" smtClean="0"/>
              <a:t>7 av 10 anser att Moderaterna har stort inflytande inom svensk politik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67544" y="1124744"/>
            <a:ext cx="82089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sv-SE" sz="1200" i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Fråga: Vilket av följande tycker du stämmer in på de politiska partierna? </a:t>
            </a:r>
            <a:br>
              <a:rPr lang="sv-SE" sz="1200" i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</a:br>
            <a:r>
              <a:rPr lang="sv-SE" sz="1200" dirty="0" smtClean="0"/>
              <a:t>Har stort inflytande inom svensk politik</a:t>
            </a:r>
          </a:p>
          <a:p>
            <a:endParaRPr lang="sv-SE" sz="1200" i="1" dirty="0" smtClean="0">
              <a:solidFill>
                <a:prstClr val="black">
                  <a:lumMod val="65000"/>
                  <a:lumOff val="3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endParaRPr lang="sv-SE" sz="1200" i="1" dirty="0">
              <a:solidFill>
                <a:prstClr val="black">
                  <a:lumMod val="65000"/>
                  <a:lumOff val="35000"/>
                </a:prst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6309320"/>
            <a:ext cx="309634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sv-SE" sz="900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BAS: Samtliga n= 1015</a:t>
            </a:r>
            <a:endParaRPr lang="sv-SE" sz="900" dirty="0">
              <a:solidFill>
                <a:prstClr val="black">
                  <a:lumMod val="65000"/>
                  <a:lumOff val="35000"/>
                </a:prstClr>
              </a:solidFill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D8B4-B23A-4746-BA9B-9FE4CDBC9046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11-07-07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Novus Group International AB 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ACEC4-D758-4903-948F-476D90DA1BC4}" type="slidenum">
              <a:rPr lang="sv-SE" smtClean="0"/>
              <a:pPr/>
              <a:t>7</a:t>
            </a:fld>
            <a:endParaRPr lang="sv-SE"/>
          </a:p>
        </p:txBody>
      </p:sp>
      <p:graphicFrame>
        <p:nvGraphicFramePr>
          <p:cNvPr id="6" name="Chart 9"/>
          <p:cNvGraphicFramePr/>
          <p:nvPr/>
        </p:nvGraphicFramePr>
        <p:xfrm>
          <a:off x="1115616" y="1700808"/>
          <a:ext cx="703210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446856" y="74100"/>
            <a:ext cx="8229600" cy="1143000"/>
          </a:xfrm>
        </p:spPr>
        <p:txBody>
          <a:bodyPr/>
          <a:lstStyle/>
          <a:p>
            <a:r>
              <a:rPr lang="sv-SE" sz="2800" dirty="0" smtClean="0"/>
              <a:t>Socialdemokraterna är en stor organisation med breda förgreningar i det svenska samhället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67544" y="1124744"/>
            <a:ext cx="82089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sv-SE" sz="1200" i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Fråga: Vilket av följande tycker du stämmer in på de politiska partierna? </a:t>
            </a:r>
            <a:br>
              <a:rPr lang="sv-SE" sz="1200" i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</a:br>
            <a:r>
              <a:rPr lang="sv-SE" sz="1200" dirty="0" smtClean="0"/>
              <a:t>Är en stor organisation med breda förgreningar inom det svenska samhället </a:t>
            </a:r>
            <a:endParaRPr lang="sv-SE" sz="1200" i="1" dirty="0" smtClean="0">
              <a:solidFill>
                <a:prstClr val="black">
                  <a:lumMod val="65000"/>
                  <a:lumOff val="3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endParaRPr lang="sv-SE" sz="1200" i="1" dirty="0">
              <a:solidFill>
                <a:prstClr val="black">
                  <a:lumMod val="65000"/>
                  <a:lumOff val="35000"/>
                </a:prst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6309320"/>
            <a:ext cx="309634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sv-SE" sz="900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BAS: Samtliga n= 1015</a:t>
            </a:r>
            <a:endParaRPr lang="sv-SE" sz="900" dirty="0">
              <a:solidFill>
                <a:prstClr val="black">
                  <a:lumMod val="65000"/>
                  <a:lumOff val="35000"/>
                </a:prstClr>
              </a:solidFill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D8B4-B23A-4746-BA9B-9FE4CDBC9046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11-07-07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Novus Group International AB 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ACEC4-D758-4903-948F-476D90DA1BC4}" type="slidenum">
              <a:rPr lang="sv-SE" smtClean="0"/>
              <a:pPr/>
              <a:t>8</a:t>
            </a:fld>
            <a:endParaRPr lang="sv-SE"/>
          </a:p>
        </p:txBody>
      </p:sp>
      <p:graphicFrame>
        <p:nvGraphicFramePr>
          <p:cNvPr id="6" name="Chart 9"/>
          <p:cNvGraphicFramePr/>
          <p:nvPr/>
        </p:nvGraphicFramePr>
        <p:xfrm>
          <a:off x="1115616" y="1700808"/>
          <a:ext cx="703210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467544" y="74100"/>
            <a:ext cx="8229600" cy="1143000"/>
          </a:xfrm>
        </p:spPr>
        <p:txBody>
          <a:bodyPr/>
          <a:lstStyle/>
          <a:p>
            <a:r>
              <a:rPr lang="sv-SE" sz="2800" dirty="0" smtClean="0"/>
              <a:t>Socialdemokraterna anses vara det parti som har mest av stridande viljor i viktiga frågor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67544" y="1124744"/>
            <a:ext cx="82089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sv-SE" sz="1200" i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Fråga: Vilket av följande tycker du stämmer in på de politiska partierna? </a:t>
            </a:r>
            <a:br>
              <a:rPr lang="sv-SE" sz="1200" i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</a:br>
            <a:r>
              <a:rPr lang="sv-SE" sz="1200" dirty="0" smtClean="0"/>
              <a:t> Inom partiet finns stridande viljor med olika uppfattning i viktiga frågor</a:t>
            </a:r>
            <a:endParaRPr lang="sv-SE" sz="1200" i="1" dirty="0" smtClean="0">
              <a:solidFill>
                <a:prstClr val="black">
                  <a:lumMod val="65000"/>
                  <a:lumOff val="3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endParaRPr lang="sv-SE" sz="1200" i="1" dirty="0">
              <a:solidFill>
                <a:prstClr val="black">
                  <a:lumMod val="65000"/>
                  <a:lumOff val="35000"/>
                </a:prst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6309320"/>
            <a:ext cx="309634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sv-SE" sz="900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BAS: Samtliga n= 1015</a:t>
            </a:r>
            <a:endParaRPr lang="sv-SE" sz="900" dirty="0">
              <a:solidFill>
                <a:prstClr val="black">
                  <a:lumMod val="65000"/>
                  <a:lumOff val="35000"/>
                </a:prstClr>
              </a:solidFill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D8B4-B23A-4746-BA9B-9FE4CDBC9046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11-07-07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Novus Group International AB </a:t>
            </a: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ACEC4-D758-4903-948F-476D90DA1BC4}" type="slidenum">
              <a:rPr lang="sv-SE" smtClean="0"/>
              <a:pPr/>
              <a:t>9</a:t>
            </a:fld>
            <a:endParaRPr lang="sv-SE"/>
          </a:p>
        </p:txBody>
      </p:sp>
      <p:graphicFrame>
        <p:nvGraphicFramePr>
          <p:cNvPr id="6" name="Chart 9"/>
          <p:cNvGraphicFramePr/>
          <p:nvPr/>
        </p:nvGraphicFramePr>
        <p:xfrm>
          <a:off x="1115616" y="1700808"/>
          <a:ext cx="703210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446856" y="84733"/>
            <a:ext cx="8229600" cy="1143000"/>
          </a:xfrm>
        </p:spPr>
        <p:txBody>
          <a:bodyPr/>
          <a:lstStyle/>
          <a:p>
            <a:r>
              <a:rPr lang="sv-SE" sz="2800" dirty="0" smtClean="0"/>
              <a:t>Miljöpartiet anses vara det parti där vanliga partimedlemmar har störst inflytande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67544" y="1124744"/>
            <a:ext cx="82089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sv-SE" sz="1200" i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Fråga: Vilket av följande tycker du stämmer in på de politiska partierna? </a:t>
            </a:r>
            <a:br>
              <a:rPr lang="sv-SE" sz="1200" i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</a:br>
            <a:r>
              <a:rPr lang="sv-SE" sz="1200" dirty="0" smtClean="0"/>
              <a:t>Vanliga partimedlemmar har stort inflytande på de beslut som fattas</a:t>
            </a:r>
          </a:p>
          <a:p>
            <a:endParaRPr lang="sv-SE" sz="1200" i="1" dirty="0" smtClean="0">
              <a:solidFill>
                <a:prstClr val="black">
                  <a:lumMod val="65000"/>
                  <a:lumOff val="3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endParaRPr lang="sv-SE" sz="1200" i="1" dirty="0">
              <a:solidFill>
                <a:prstClr val="black">
                  <a:lumMod val="65000"/>
                  <a:lumOff val="35000"/>
                </a:prst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6309320"/>
            <a:ext cx="309634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sv-SE" sz="900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BAS: Samtliga n= 1015</a:t>
            </a:r>
            <a:endParaRPr lang="sv-SE" sz="900" dirty="0">
              <a:solidFill>
                <a:prstClr val="black">
                  <a:lumMod val="65000"/>
                  <a:lumOff val="35000"/>
                </a:prstClr>
              </a:solidFill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rgbClr val="595959"/>
      </a:dk1>
      <a:lt1>
        <a:sysClr val="window" lastClr="FFFFFF"/>
      </a:lt1>
      <a:dk2>
        <a:srgbClr val="1F497D"/>
      </a:dk2>
      <a:lt2>
        <a:srgbClr val="EEECE1"/>
      </a:lt2>
      <a:accent1>
        <a:srgbClr val="006666"/>
      </a:accent1>
      <a:accent2>
        <a:srgbClr val="737373"/>
      </a:accent2>
      <a:accent3>
        <a:srgbClr val="C9D181"/>
      </a:accent3>
      <a:accent4>
        <a:srgbClr val="65FFFE"/>
      </a:accent4>
      <a:accent5>
        <a:srgbClr val="1F497D"/>
      </a:accent5>
      <a:accent6>
        <a:srgbClr val="FFFFFF"/>
      </a:accent6>
      <a:hlink>
        <a:srgbClr val="8DB3E2"/>
      </a:hlink>
      <a:folHlink>
        <a:srgbClr val="DDDDD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3949</TotalTime>
  <Words>817</Words>
  <Application>Microsoft Macintosh PowerPoint</Application>
  <PresentationFormat>Bildspel på skärmen (4:3)</PresentationFormat>
  <Paragraphs>162</Paragraphs>
  <Slides>16</Slides>
  <Notes>1</Notes>
  <HiddenSlides>0</HiddenSlides>
  <MMClips>0</MMClips>
  <ScaleCrop>false</ScaleCrop>
  <HeadingPairs>
    <vt:vector size="4" baseType="variant">
      <vt:variant>
        <vt:lpstr>Formgivningsmall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17" baseType="lpstr">
      <vt:lpstr>Office Theme</vt:lpstr>
      <vt:lpstr>VÄLJARNA OM MAKT OCH MYSTIK I POLITIKEN</vt:lpstr>
      <vt:lpstr>Bild 2</vt:lpstr>
      <vt:lpstr>Frågeställningar</vt:lpstr>
      <vt:lpstr>Moderaterna och Socialdemokraterna mer kända än andra partier</vt:lpstr>
      <vt:lpstr>Moderaterna och Socialdemokraterna är partier med stora resurser</vt:lpstr>
      <vt:lpstr>7 av 10 anser att Moderaterna har stort inflytande inom svensk politik</vt:lpstr>
      <vt:lpstr>Socialdemokraterna är en stor organisation med breda förgreningar i det svenska samhället</vt:lpstr>
      <vt:lpstr>Socialdemokraterna anses vara det parti som har mest av stridande viljor i viktiga frågor</vt:lpstr>
      <vt:lpstr>Miljöpartiet anses vara det parti där vanliga partimedlemmar har störst inflytande</vt:lpstr>
      <vt:lpstr>Sverigedemokraterna anses vara det parti där en liten grupp bestämmer det mesta</vt:lpstr>
      <vt:lpstr>Sverigedemokraterna är det parti som oftast tar viktiga beslut bakom stängda dörrar</vt:lpstr>
      <vt:lpstr>Moderaterna är det parti där partiledaren ofta fattar de avgörande politiska besluten</vt:lpstr>
      <vt:lpstr>Hos Socialdemokraterna, Miljöpartiet resp Vänsterpartiet fattar kongress/stämma de avgörande besluten </vt:lpstr>
      <vt:lpstr>Hos Moderaterna resp Socialdemokraterna fattar verkställande utskott/arbetsutskott/presidium/del av partistyrelsen de avgörande politiska besluten</vt:lpstr>
      <vt:lpstr>Riksdagsledamöterna fattar sällan de avgörande politiska besluten</vt:lpstr>
      <vt:lpstr>Rådgivare/konsulter fattar sällan de avgörande politiska besluten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Anna</dc:creator>
  <cp:lastModifiedBy>cecilia wassaether</cp:lastModifiedBy>
  <cp:revision>502</cp:revision>
  <dcterms:created xsi:type="dcterms:W3CDTF">2011-07-07T06:37:37Z</dcterms:created>
  <dcterms:modified xsi:type="dcterms:W3CDTF">2011-07-07T06:37:53Z</dcterms:modified>
</cp:coreProperties>
</file>