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7" r:id="rId2"/>
    <p:sldId id="266" r:id="rId3"/>
    <p:sldId id="273" r:id="rId4"/>
    <p:sldId id="282" r:id="rId5"/>
    <p:sldId id="283" r:id="rId6"/>
    <p:sldId id="275" r:id="rId7"/>
    <p:sldId id="268" r:id="rId8"/>
    <p:sldId id="271" r:id="rId9"/>
    <p:sldId id="284" r:id="rId10"/>
    <p:sldId id="274" r:id="rId11"/>
    <p:sldId id="280" r:id="rId12"/>
    <p:sldId id="277" r:id="rId13"/>
    <p:sldId id="285" r:id="rId14"/>
    <p:sldId id="286" r:id="rId15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1"/>
    <a:srgbClr val="8AB8BD"/>
    <a:srgbClr val="D9D6C4"/>
    <a:srgbClr val="C4C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712"/>
  </p:normalViewPr>
  <p:slideViewPr>
    <p:cSldViewPr>
      <p:cViewPr>
        <p:scale>
          <a:sx n="60" d="100"/>
          <a:sy n="60" d="100"/>
        </p:scale>
        <p:origin x="2056" y="10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5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C20B-9ADB-45F4-B517-FF9CEFCA7233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0BF40-20CB-41C7-AB8B-288A4277DAC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21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Medicine_kandidat" TargetMode="External"/><Relationship Id="rId4" Type="http://schemas.openxmlformats.org/officeDocument/2006/relationships/hyperlink" Target="https://sv.wikipedia.org/wiki/Karolinska_institutet" TargetMode="External"/><Relationship Id="rId5" Type="http://schemas.openxmlformats.org/officeDocument/2006/relationships/hyperlink" Target="https://sv.wikipedia.org/wiki/Solna_kyrkog%C3%A5rd" TargetMode="External"/><Relationship Id="rId6" Type="http://schemas.openxmlformats.org/officeDocument/2006/relationships/hyperlink" Target="https://sv.wikipedia.org/wiki/Karolina_Widerstr%C3%B6m#cite_note-7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Medicine_kandidat" TargetMode="External"/><Relationship Id="rId4" Type="http://schemas.openxmlformats.org/officeDocument/2006/relationships/hyperlink" Target="https://sv.wikipedia.org/wiki/Karolinska_institutet" TargetMode="External"/><Relationship Id="rId5" Type="http://schemas.openxmlformats.org/officeDocument/2006/relationships/hyperlink" Target="https://sv.wikipedia.org/wiki/Solna_kyrkog%C3%A5rd" TargetMode="External"/><Relationship Id="rId6" Type="http://schemas.openxmlformats.org/officeDocument/2006/relationships/hyperlink" Target="https://sv.wikipedia.org/wiki/Karolina_Widerstr%C3%B6m#cite_note-7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b="1" i="1" dirty="0"/>
              <a:t>Karolina</a:t>
            </a:r>
            <a:r>
              <a:rPr lang="sv-SE" b="1" dirty="0"/>
              <a:t> Olivia Widerström</a:t>
            </a:r>
            <a:r>
              <a:rPr lang="sv-SE" dirty="0"/>
              <a:t>, </a:t>
            </a:r>
            <a:r>
              <a:rPr lang="sv-SE" dirty="0" smtClean="0"/>
              <a:t>Hotellet</a:t>
            </a:r>
            <a:r>
              <a:rPr lang="sv-SE" baseline="0" dirty="0" smtClean="0"/>
              <a:t> är döpt efter henne.</a:t>
            </a:r>
            <a:endParaRPr lang="sv-SE" dirty="0"/>
          </a:p>
          <a:p>
            <a:r>
              <a:rPr lang="sv-SE" dirty="0"/>
              <a:t> </a:t>
            </a:r>
            <a:r>
              <a:rPr lang="sv-SE" dirty="0" smtClean="0"/>
              <a:t>- Sveriges </a:t>
            </a:r>
            <a:r>
              <a:rPr lang="sv-SE" dirty="0"/>
              <a:t>första kvinnliga läkare</a:t>
            </a:r>
          </a:p>
          <a:p>
            <a:pPr lvl="0"/>
            <a:r>
              <a:rPr lang="sv-SE" dirty="0" smtClean="0"/>
              <a:t>- I </a:t>
            </a:r>
            <a:r>
              <a:rPr lang="sv-SE" dirty="0"/>
              <a:t>maj 1884 avlade hon </a:t>
            </a:r>
            <a:r>
              <a:rPr lang="sv-SE" u="sng" dirty="0">
                <a:hlinkClick r:id="rId3" tooltip="Medicine kandidat"/>
              </a:rPr>
              <a:t>medicine kandidatexamen</a:t>
            </a:r>
            <a:r>
              <a:rPr lang="sv-SE" dirty="0"/>
              <a:t> vid </a:t>
            </a:r>
            <a:r>
              <a:rPr lang="sv-SE" u="sng" dirty="0">
                <a:hlinkClick r:id="rId4" tooltip="Karolinska institutet"/>
              </a:rPr>
              <a:t>Karolinska institutet</a:t>
            </a:r>
            <a:r>
              <a:rPr lang="sv-SE" dirty="0"/>
              <a:t>.</a:t>
            </a:r>
          </a:p>
          <a:p>
            <a:pPr lvl="0"/>
            <a:r>
              <a:rPr lang="sv-SE" dirty="0" smtClean="0"/>
              <a:t>- </a:t>
            </a:r>
            <a:r>
              <a:rPr lang="sv-SE" dirty="0" err="1" smtClean="0"/>
              <a:t>Widerströmska</a:t>
            </a:r>
            <a:r>
              <a:rPr lang="sv-SE" dirty="0" smtClean="0"/>
              <a:t> </a:t>
            </a:r>
            <a:r>
              <a:rPr lang="sv-SE" dirty="0"/>
              <a:t>huset på Karolinska Institutets campus i Solna, som invigdes 2013, är också uppkallat efter henne. </a:t>
            </a:r>
          </a:p>
          <a:p>
            <a:pPr lvl="0"/>
            <a:r>
              <a:rPr lang="sv-SE" dirty="0" smtClean="0"/>
              <a:t>- Widerström </a:t>
            </a:r>
            <a:r>
              <a:rPr lang="sv-SE" dirty="0"/>
              <a:t>är begravd på </a:t>
            </a:r>
            <a:r>
              <a:rPr lang="sv-SE" u="sng" dirty="0">
                <a:hlinkClick r:id="rId5" tooltip="Solna kyrkogård"/>
              </a:rPr>
              <a:t>Solna kyrkogård</a:t>
            </a:r>
            <a:r>
              <a:rPr lang="sv-SE" dirty="0"/>
              <a:t>.</a:t>
            </a:r>
            <a:r>
              <a:rPr lang="sv-SE" u="sng" baseline="30000" dirty="0">
                <a:hlinkClick r:id="rId6"/>
              </a:rPr>
              <a:t>[7]</a:t>
            </a:r>
            <a:endParaRPr lang="sv-SE" dirty="0"/>
          </a:p>
          <a:p>
            <a:pPr>
              <a:spcBef>
                <a:spcPct val="0"/>
              </a:spcBef>
            </a:pPr>
            <a:endParaRPr lang="sv-SE" b="1" i="1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sv-SE" b="1" i="1" dirty="0">
              <a:latin typeface="+mj-lt"/>
            </a:endParaRPr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xfrm>
            <a:off x="401105" y="4572463"/>
            <a:ext cx="5995466" cy="50811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z="1000" b="1" dirty="0" smtClean="0"/>
              <a:t>Röntgen </a:t>
            </a:r>
            <a:r>
              <a:rPr lang="sv-SE" sz="1000" b="1" dirty="0" smtClean="0"/>
              <a:t>Wilhelm </a:t>
            </a:r>
            <a:r>
              <a:rPr lang="sv-SE" sz="1000" b="1" dirty="0"/>
              <a:t>Conrad </a:t>
            </a:r>
            <a:r>
              <a:rPr lang="sv-SE" sz="1000" b="1" dirty="0" smtClean="0"/>
              <a:t>Röntgen</a:t>
            </a:r>
          </a:p>
          <a:p>
            <a:r>
              <a:rPr lang="sv-SE" sz="1000" dirty="0" smtClean="0"/>
              <a:t>-    Aktiv 1845 till 1923 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Tysk Fysiker och känd för sin upptäckt av röntgenstrålningen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Han var den förste nobelpristagaren i fysik</a:t>
            </a:r>
          </a:p>
          <a:p>
            <a:r>
              <a:rPr lang="sv-SE" sz="1000" b="1" dirty="0" err="1" smtClean="0"/>
              <a:t>Semmelweis</a:t>
            </a:r>
            <a:r>
              <a:rPr lang="sv-SE" sz="1000" b="1" dirty="0" smtClean="0"/>
              <a:t> – </a:t>
            </a:r>
            <a:r>
              <a:rPr lang="sv-SE" sz="1000" b="1" dirty="0" err="1" smtClean="0"/>
              <a:t>Ignaz</a:t>
            </a:r>
            <a:r>
              <a:rPr lang="sv-SE" sz="1000" b="1" dirty="0" smtClean="0"/>
              <a:t> </a:t>
            </a:r>
            <a:r>
              <a:rPr lang="sv-SE" sz="1000" b="1" dirty="0" err="1" smtClean="0"/>
              <a:t>Semmelweis</a:t>
            </a:r>
            <a:endParaRPr lang="sv-SE" sz="1000" b="1" dirty="0" smtClean="0"/>
          </a:p>
          <a:p>
            <a:pPr marL="171450" indent="-171450">
              <a:buFontTx/>
              <a:buChar char="-"/>
            </a:pPr>
            <a:r>
              <a:rPr lang="sv-SE" sz="1000" dirty="0" smtClean="0"/>
              <a:t>Aktiv 1818-1865 från Ungern men aktiv i Wien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Upptäckten av en ökad hygien på sjukhusen påverkade dödligheten speciellt på förlossningsavdelningen.</a:t>
            </a:r>
          </a:p>
          <a:p>
            <a:r>
              <a:rPr lang="sv-SE" sz="1000" b="1" dirty="0" smtClean="0"/>
              <a:t>Pavlov- Ivan Pavlov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Aktiv 1849-1936 i Ryssland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1904 Nobelpris i fysiologi e eller medicin för hur nerverna styr bukspottkörteln</a:t>
            </a:r>
          </a:p>
          <a:p>
            <a:pPr marL="171450" indent="-171450">
              <a:buFontTx/>
              <a:buChar char="-"/>
            </a:pPr>
            <a:r>
              <a:rPr lang="sv-SE" sz="1000" dirty="0" err="1" smtClean="0"/>
              <a:t>Pavlov´s</a:t>
            </a:r>
            <a:r>
              <a:rPr lang="sv-SE" sz="1000" dirty="0" smtClean="0"/>
              <a:t> hundar</a:t>
            </a:r>
          </a:p>
          <a:p>
            <a:r>
              <a:rPr lang="sv-SE" sz="1000" b="1" dirty="0" smtClean="0"/>
              <a:t>Flemming- Alexander Flemming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Aktiv 1881- 1955 UK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1928 Upptäckt penicillinet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1945 Nobelpris i fysiologi eller medicin</a:t>
            </a:r>
          </a:p>
          <a:p>
            <a:r>
              <a:rPr lang="sv-SE" sz="1000" b="1" dirty="0" smtClean="0"/>
              <a:t>Curie- Marie Curie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Aktiv 1867-1934 Polen/Frankrike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Forskning kring radioaktivitet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Första kvinnliga </a:t>
            </a:r>
            <a:r>
              <a:rPr lang="sv-SE" sz="1000" dirty="0" err="1" smtClean="0"/>
              <a:t>nobelpristagagaren</a:t>
            </a:r>
            <a:endParaRPr lang="sv-SE" sz="1000" dirty="0" smtClean="0"/>
          </a:p>
          <a:p>
            <a:pPr marL="171450" indent="-171450">
              <a:buFontTx/>
              <a:buChar char="-"/>
            </a:pPr>
            <a:r>
              <a:rPr lang="sv-SE" sz="1000" dirty="0" smtClean="0"/>
              <a:t>1903 Nobelpris i fysik för sin forskning om radioaktivitet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1911 Nobelpris i kemi för upptäckten av grundämnena radium och polonium</a:t>
            </a:r>
          </a:p>
          <a:p>
            <a:r>
              <a:rPr lang="sv-SE" sz="1000" b="1" dirty="0" smtClean="0"/>
              <a:t>Widerström- Karolina Widerström</a:t>
            </a:r>
          </a:p>
          <a:p>
            <a:pPr marL="171450" indent="-171450">
              <a:buFontTx/>
              <a:buChar char="-"/>
            </a:pPr>
            <a:r>
              <a:rPr lang="sv-SE" sz="1000" dirty="0" smtClean="0"/>
              <a:t>Aktiv 1856-1949 Sverige</a:t>
            </a:r>
          </a:p>
          <a:p>
            <a:pPr lvl="0"/>
            <a:r>
              <a:rPr lang="sv-SE" sz="1000" dirty="0" smtClean="0"/>
              <a:t>-     </a:t>
            </a:r>
            <a:r>
              <a:rPr lang="sv-SE" sz="1000" dirty="0"/>
              <a:t>Sveriges första kvinnliga läkare</a:t>
            </a:r>
          </a:p>
          <a:p>
            <a:pPr lvl="0"/>
            <a:r>
              <a:rPr lang="sv-SE" sz="1000" dirty="0"/>
              <a:t>- </a:t>
            </a:r>
            <a:r>
              <a:rPr lang="sv-SE" sz="1000" dirty="0" smtClean="0"/>
              <a:t>   I </a:t>
            </a:r>
            <a:r>
              <a:rPr lang="sv-SE" sz="1000" dirty="0"/>
              <a:t>maj 1884 avlade hon </a:t>
            </a:r>
            <a:r>
              <a:rPr lang="sv-SE" sz="1000" u="sng" dirty="0">
                <a:hlinkClick r:id="rId3" tooltip="Medicine kandidat"/>
              </a:rPr>
              <a:t>medicine kandidatexamen</a:t>
            </a:r>
            <a:r>
              <a:rPr lang="sv-SE" sz="1000" dirty="0"/>
              <a:t> vid </a:t>
            </a:r>
            <a:r>
              <a:rPr lang="sv-SE" sz="1000" u="sng" dirty="0">
                <a:hlinkClick r:id="rId4" tooltip="Karolinska institutet"/>
              </a:rPr>
              <a:t>Karolinska institutet</a:t>
            </a:r>
            <a:r>
              <a:rPr lang="sv-SE" sz="1000" dirty="0"/>
              <a:t>.</a:t>
            </a:r>
          </a:p>
          <a:p>
            <a:pPr lvl="0"/>
            <a:r>
              <a:rPr lang="sv-SE" sz="1000" dirty="0"/>
              <a:t>- </a:t>
            </a:r>
            <a:r>
              <a:rPr lang="sv-SE" sz="1000" dirty="0" smtClean="0"/>
              <a:t>   </a:t>
            </a:r>
            <a:r>
              <a:rPr lang="sv-SE" sz="1000" dirty="0" err="1" smtClean="0"/>
              <a:t>Widerströmska</a:t>
            </a:r>
            <a:r>
              <a:rPr lang="sv-SE" sz="1000" dirty="0" smtClean="0"/>
              <a:t> </a:t>
            </a:r>
            <a:r>
              <a:rPr lang="sv-SE" sz="1000" dirty="0"/>
              <a:t>huset på Karolinska Institutets campus i Solna, som invigdes 2013, är också uppkallat efter </a:t>
            </a:r>
            <a:r>
              <a:rPr lang="sv-SE" sz="1000" dirty="0" smtClean="0"/>
              <a:t>   henne</a:t>
            </a:r>
            <a:r>
              <a:rPr lang="sv-SE" sz="1000" dirty="0"/>
              <a:t>. </a:t>
            </a:r>
          </a:p>
          <a:p>
            <a:pPr lvl="0"/>
            <a:r>
              <a:rPr lang="sv-SE" sz="1000" dirty="0"/>
              <a:t>- </a:t>
            </a:r>
            <a:r>
              <a:rPr lang="sv-SE" sz="1000" dirty="0" smtClean="0"/>
              <a:t>   Widerström </a:t>
            </a:r>
            <a:r>
              <a:rPr lang="sv-SE" sz="1000" dirty="0"/>
              <a:t>är begravd på </a:t>
            </a:r>
            <a:r>
              <a:rPr lang="sv-SE" sz="1000" u="sng" dirty="0">
                <a:hlinkClick r:id="rId5" tooltip="Solna kyrkogård"/>
              </a:rPr>
              <a:t>Solna kyrkogård</a:t>
            </a:r>
            <a:r>
              <a:rPr lang="sv-SE" sz="1000" dirty="0"/>
              <a:t>.</a:t>
            </a:r>
            <a:r>
              <a:rPr lang="sv-SE" sz="1000" u="sng" baseline="30000" dirty="0">
                <a:hlinkClick r:id="rId6"/>
              </a:rPr>
              <a:t>[7]</a:t>
            </a:r>
            <a:endParaRPr lang="sv-SE" sz="1000" dirty="0"/>
          </a:p>
          <a:p>
            <a:pPr marL="171450" indent="-171450">
              <a:buFontTx/>
              <a:buChar char="-"/>
            </a:pPr>
            <a:endParaRPr lang="sv-SE" sz="1000" dirty="0" smtClean="0"/>
          </a:p>
          <a:p>
            <a:pPr marL="171450" indent="-171450">
              <a:buFontTx/>
              <a:buChar char="-"/>
            </a:pPr>
            <a:endParaRPr lang="sv-SE" sz="1000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sv-SE" altLang="sv-SE" dirty="0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/>
              <a:t>Lobby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dirty="0" smtClean="0"/>
              <a:t>Till</a:t>
            </a:r>
            <a:r>
              <a:rPr lang="sv-SE" altLang="sv-SE" baseline="0" dirty="0" smtClean="0"/>
              <a:t> vänster när man kommer in är receptionen och en lobbydel.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baseline="0" dirty="0" smtClean="0"/>
              <a:t>Restaurang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baseline="0" dirty="0" smtClean="0"/>
              <a:t>Till höger när man kommer in är restaurangen.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baseline="0" dirty="0" smtClean="0"/>
              <a:t>Det kommer att vara en extern restaurangpartner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baseline="0" dirty="0" smtClean="0"/>
              <a:t>Utanför restaurangen på torget kommer vi att ha en stor uteservering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baseline="0" dirty="0" smtClean="0"/>
              <a:t>Hissarna i mitten på bilden är för hela huset även de som ska ha kontor i byggnaden</a:t>
            </a:r>
          </a:p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200" kern="0" spc="100" dirty="0" smtClean="0">
                <a:solidFill>
                  <a:schemeClr val="tx1"/>
                </a:solidFill>
                <a:latin typeface="Gill Sans"/>
              </a:rPr>
              <a:t>15 STANDARD QUEEN – ca 17 kvm 160cm säng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200" kern="0" spc="100" dirty="0" smtClean="0">
                <a:solidFill>
                  <a:schemeClr val="tx1"/>
                </a:solidFill>
                <a:latin typeface="Gill Sans"/>
              </a:rPr>
              <a:t>66 STANDARD TWIN- ca 21 kvm &amp; 2*105cm säng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200" kern="0" spc="100" dirty="0" smtClean="0">
                <a:solidFill>
                  <a:schemeClr val="tx1"/>
                </a:solidFill>
                <a:latin typeface="Gill Sans"/>
              </a:rPr>
              <a:t>110 SUPERIOR- ca 22 kvm &amp; 180cm säng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200" kern="0" spc="100" dirty="0" smtClean="0">
                <a:solidFill>
                  <a:schemeClr val="tx1"/>
                </a:solidFill>
                <a:latin typeface="Gill Sans"/>
              </a:rPr>
              <a:t>21 DELUXE- ca 23 kvm &amp; 180cm säng (våning 15)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200" kern="0" spc="100" dirty="0" smtClean="0">
                <a:solidFill>
                  <a:schemeClr val="tx1"/>
                </a:solidFill>
                <a:latin typeface="Gill Sans"/>
              </a:rPr>
              <a:t>5 FAMILJERUM- 35,5 kvm &amp; 2*120cm säng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200" kern="0" spc="100" dirty="0" smtClean="0">
                <a:solidFill>
                  <a:schemeClr val="tx1"/>
                </a:solidFill>
                <a:latin typeface="Gill Sans"/>
              </a:rPr>
              <a:t>3 JUNIOR SVIT- 35,5 kvm &amp; 200 (våning 12-14)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200" kern="0" spc="100" dirty="0" smtClean="0">
                <a:solidFill>
                  <a:schemeClr val="tx1"/>
                </a:solidFill>
                <a:latin typeface="Gill Sans"/>
              </a:rPr>
              <a:t>1 SVIT- 52,6 kvm &amp; 220 säng (våning 15)</a:t>
            </a: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681A67-D3FC-4D6F-94F3-C2FE1E1ADD0A}" type="slidenum">
              <a:rPr lang="sv-SE" altLang="sv-SE" smtClean="0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sv-SE" altLang="sv-SE" smtClean="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37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17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46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5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9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8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8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12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9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33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39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DA89-892F-40EA-A084-1D5A241EBECE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72FB-B475-4203-A09B-9C8492E0E23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-99392"/>
            <a:ext cx="9180512" cy="7056784"/>
          </a:xfrm>
          <a:prstGeom prst="rect">
            <a:avLst/>
          </a:prstGeom>
          <a:solidFill>
            <a:srgbClr val="C4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80" y="3018223"/>
            <a:ext cx="5516151" cy="8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45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sp>
        <p:nvSpPr>
          <p:cNvPr id="7" name="textruta 25"/>
          <p:cNvSpPr txBox="1">
            <a:spLocks noChangeArrowheads="1"/>
          </p:cNvSpPr>
          <p:nvPr/>
        </p:nvSpPr>
        <p:spPr bwMode="auto">
          <a:xfrm>
            <a:off x="0" y="150627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altLang="sv-SE" sz="1600" kern="0" spc="150" dirty="0" smtClean="0">
                <a:solidFill>
                  <a:schemeClr val="tx1"/>
                </a:solidFill>
                <a:latin typeface="Gill Sans"/>
              </a:rPr>
              <a:t>KONFERENSLOKALER</a:t>
            </a:r>
            <a:endParaRPr lang="sv-SE" altLang="sv-SE" sz="1600" kern="0" spc="150" dirty="0">
              <a:solidFill>
                <a:schemeClr val="tx1"/>
              </a:solidFill>
              <a:latin typeface="Gill Sans"/>
            </a:endParaRP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73699"/>
              </p:ext>
            </p:extLst>
          </p:nvPr>
        </p:nvGraphicFramePr>
        <p:xfrm>
          <a:off x="755576" y="2276872"/>
          <a:ext cx="7704856" cy="349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756"/>
                <a:gridCol w="643784"/>
                <a:gridCol w="1216860"/>
                <a:gridCol w="1406324"/>
                <a:gridCol w="899377"/>
                <a:gridCol w="749480"/>
                <a:gridCol w="1049275"/>
              </a:tblGrid>
              <a:tr h="36000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sv-SE" altLang="sv-SE" sz="1000" kern="0" spc="140" baseline="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LOKAL</a:t>
                      </a:r>
                      <a:endParaRPr lang="sv-SE" altLang="sv-SE" sz="1000" kern="0" spc="140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6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spc="140" baseline="0" dirty="0" smtClean="0">
                          <a:latin typeface="Gill Sans"/>
                        </a:rPr>
                        <a:t>KVM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6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spc="140" baseline="0" dirty="0" smtClean="0">
                          <a:effectLst/>
                          <a:latin typeface="Gill Sans"/>
                        </a:rPr>
                        <a:t>BIOSITTNING</a:t>
                      </a:r>
                      <a:endParaRPr lang="sv-SE" sz="1000" b="1" i="0" u="none" strike="noStrike" spc="140" baseline="0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6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spc="140" baseline="0" dirty="0" smtClean="0">
                          <a:effectLst/>
                          <a:latin typeface="Gill Sans"/>
                        </a:rPr>
                        <a:t>SKOLSITTNING</a:t>
                      </a:r>
                      <a:endParaRPr lang="sv-SE" sz="1000" b="1" i="0" u="none" strike="noStrike" spc="140" baseline="0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6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spc="140" baseline="0" dirty="0" smtClean="0">
                          <a:effectLst/>
                          <a:latin typeface="Gill Sans"/>
                        </a:rPr>
                        <a:t>U-BORD</a:t>
                      </a:r>
                      <a:endParaRPr lang="sv-SE" sz="1000" b="1" i="0" u="none" strike="noStrike" spc="140" baseline="0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6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spc="140" baseline="0" dirty="0" smtClean="0">
                          <a:effectLst/>
                          <a:latin typeface="Gill Sans"/>
                        </a:rPr>
                        <a:t>ÖAR</a:t>
                      </a:r>
                      <a:endParaRPr lang="sv-SE" sz="1000" b="1" i="0" u="none" strike="noStrike" spc="140" baseline="0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6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spc="140" baseline="0" dirty="0" smtClean="0">
                          <a:effectLst/>
                          <a:latin typeface="Gill Sans"/>
                        </a:rPr>
                        <a:t>STYRELSE</a:t>
                      </a:r>
                      <a:endParaRPr lang="sv-SE" sz="1000" b="1" i="0" u="none" strike="noStrike" spc="140" baseline="0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6C4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WILHELM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</a:t>
                      </a:r>
                      <a:b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</a:b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RÖNTGEN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122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60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60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MARIE </a:t>
                      </a:r>
                      <a:b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</a:b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CURIE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80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100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60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60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KAROLINA</a:t>
                      </a:r>
                    </a:p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 WIDERSTRÖM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ALEXANDER</a:t>
                      </a:r>
                      <a:b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</a:br>
                      <a: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FLEMING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62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60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IVAN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 </a:t>
                      </a:r>
                      <a:br>
                        <a:rPr lang="sv-SE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</a:br>
                      <a: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PAVLOV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43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LOUIS</a:t>
                      </a:r>
                      <a:b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</a:br>
                      <a:r>
                        <a:rPr lang="sv-SE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PASTEUR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42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16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IGNAZ</a:t>
                      </a:r>
                      <a:br>
                        <a:rPr lang="sv-SE" sz="1000" u="none" strike="noStrike" dirty="0" smtClean="0">
                          <a:effectLst/>
                          <a:latin typeface="Gill Sans"/>
                        </a:rPr>
                      </a:br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SEMMELWEIS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22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-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-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-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smtClean="0">
                          <a:effectLst/>
                          <a:latin typeface="Gill Sans"/>
                        </a:rPr>
                        <a:t>-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  <a:latin typeface="Gill Sans"/>
                        </a:rPr>
                        <a:t>10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PANORAMA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26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-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-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-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-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12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917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-99392"/>
            <a:ext cx="9180512" cy="7056784"/>
          </a:xfrm>
          <a:prstGeom prst="rect">
            <a:avLst/>
          </a:prstGeom>
          <a:solidFill>
            <a:srgbClr val="C4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5"/>
          <p:cNvSpPr txBox="1">
            <a:spLocks noChangeArrowheads="1"/>
          </p:cNvSpPr>
          <p:nvPr/>
        </p:nvSpPr>
        <p:spPr bwMode="auto">
          <a:xfrm>
            <a:off x="3759" y="3201826"/>
            <a:ext cx="918051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altLang="sv-SE" sz="2280" kern="0" spc="150" dirty="0" smtClean="0">
                <a:solidFill>
                  <a:schemeClr val="tx1"/>
                </a:solidFill>
                <a:latin typeface="Gill Sans"/>
              </a:rPr>
              <a:t>OMRÅDET</a:t>
            </a:r>
            <a:endParaRPr lang="sv-SE" altLang="sv-SE" sz="2280" kern="0" spc="15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28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827584" y="1618257"/>
            <a:ext cx="3312368" cy="4691063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0" dirty="0" smtClean="0">
                <a:latin typeface="Adobe Garamond Pro" pitchFamily="18" charset="0"/>
              </a:rPr>
              <a:t>HOTELLET LIGGER I ETT AV SVERIGES MEST EXPANSIVA OMRÅDEN – HAGASTADEN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0" dirty="0" smtClean="0">
                <a:latin typeface="Adobe Garamond Pro" pitchFamily="18" charset="0"/>
              </a:rPr>
              <a:t>LIGGER NÄRA BÅDE DEN FÖRETAGSINTENSIVA STADSDELEN SOLNA OCH 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0" dirty="0" smtClean="0">
                <a:latin typeface="Adobe Garamond Pro" pitchFamily="18" charset="0"/>
              </a:rPr>
              <a:t>LÄTT ATT TA SIG TILL BÅDE MED BIL OCH KOMMUNALA TRANSPORTER</a:t>
            </a:r>
          </a:p>
          <a:p>
            <a:pPr>
              <a:lnSpc>
                <a:spcPct val="150000"/>
              </a:lnSpc>
            </a:pPr>
            <a:endParaRPr lang="sv-SE" sz="1100" dirty="0" smtClean="0">
              <a:latin typeface="Adobe Garamond Pro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100" dirty="0">
              <a:latin typeface="Adobe Garamond Pro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27584" y="1578278"/>
            <a:ext cx="2646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600" kern="0" spc="150" dirty="0" smtClean="0">
                <a:latin typeface="Gill Sans"/>
              </a:rPr>
              <a:t>LÄGE</a:t>
            </a:r>
            <a:endParaRPr lang="sv-SE" altLang="sv-SE" sz="1600" kern="0" spc="150" dirty="0">
              <a:latin typeface="Gill San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465" y="1578278"/>
            <a:ext cx="4421202" cy="40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6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3766431" cy="4691063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Adobe Garamond Pro" pitchFamily="18" charset="0"/>
              </a:rPr>
              <a:t>DIREKTBUSSAR TILL </a:t>
            </a:r>
            <a:r>
              <a:rPr lang="sv-SE" sz="1100" dirty="0" smtClean="0">
                <a:latin typeface="Adobe Garamond Pro" pitchFamily="18" charset="0"/>
              </a:rPr>
              <a:t>OCH FRÅN  T-CENTRALEN TILL HOTELLET</a:t>
            </a:r>
            <a:endParaRPr lang="sv-SE" sz="1100" dirty="0">
              <a:latin typeface="Adobe Garamond Pro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0" dirty="0" smtClean="0">
                <a:latin typeface="Adobe Garamond Pro" pitchFamily="18" charset="0"/>
              </a:rPr>
              <a:t>FLYGBUSS </a:t>
            </a:r>
            <a:r>
              <a:rPr lang="sv-SE" sz="1100" dirty="0">
                <a:latin typeface="Adobe Garamond Pro" pitchFamily="18" charset="0"/>
              </a:rPr>
              <a:t>FRÅN ARLANDA </a:t>
            </a:r>
            <a:endParaRPr lang="sv-SE" sz="1100" dirty="0" smtClean="0">
              <a:latin typeface="Adobe Garamond Pro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0" dirty="0" smtClean="0">
                <a:latin typeface="Adobe Garamond Pro" pitchFamily="18" charset="0"/>
              </a:rPr>
              <a:t>15 MIN MED BUSS FRÅN ARENASTADEN, </a:t>
            </a:r>
            <a:br>
              <a:rPr lang="sv-SE" sz="1100" dirty="0" smtClean="0">
                <a:latin typeface="Adobe Garamond Pro" pitchFamily="18" charset="0"/>
              </a:rPr>
            </a:br>
            <a:r>
              <a:rPr lang="sv-SE" sz="1100" dirty="0" smtClean="0">
                <a:latin typeface="Adobe Garamond Pro" pitchFamily="18" charset="0"/>
              </a:rPr>
              <a:t>MALL OF SCANDINAVIA OCH FRIENDS ARENA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0" dirty="0" smtClean="0">
                <a:latin typeface="Adobe Garamond Pro" pitchFamily="18" charset="0"/>
              </a:rPr>
              <a:t>HOTELLET ÄR BELÄGET MINDRE ÄN 100 METER FRÅN KAROLINSKA INSTITUTET OCH </a:t>
            </a:r>
            <a:r>
              <a:rPr lang="sv-SE" sz="1100" dirty="0">
                <a:latin typeface="Adobe Garamond Pro" pitchFamily="18" charset="0"/>
              </a:rPr>
              <a:t>KAROLINSKA </a:t>
            </a:r>
            <a:r>
              <a:rPr lang="sv-SE" sz="1100" dirty="0" smtClean="0">
                <a:latin typeface="Adobe Garamond Pro" pitchFamily="18" charset="0"/>
              </a:rPr>
              <a:t>SJUKHUSET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100" dirty="0" smtClean="0">
                <a:latin typeface="Adobe Garamond Pro" pitchFamily="18" charset="0"/>
              </a:rPr>
              <a:t>10 </a:t>
            </a:r>
            <a:r>
              <a:rPr lang="sv-SE" sz="1100" dirty="0">
                <a:latin typeface="Adobe Garamond Pro" pitchFamily="18" charset="0"/>
              </a:rPr>
              <a:t>MIN MED BUSS FRÅN FRÖSUNDAVIK FÖRETAGSOMRÅDE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100" dirty="0">
              <a:latin typeface="Adobe Garamond Pro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27584" y="1403484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600" kern="0" spc="150" dirty="0" smtClean="0">
                <a:latin typeface="Gill Sans"/>
              </a:rPr>
              <a:t>KOMMUNIKATIONER</a:t>
            </a:r>
            <a:endParaRPr lang="sv-SE" altLang="sv-SE" sz="1600" kern="0" spc="150" dirty="0">
              <a:latin typeface="Gill Sans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72" r="34549" b="-172"/>
          <a:stretch/>
        </p:blipFill>
        <p:spPr>
          <a:xfrm>
            <a:off x="4932040" y="1224136"/>
            <a:ext cx="355168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10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6" r="13533"/>
          <a:stretch/>
        </p:blipFill>
        <p:spPr>
          <a:xfrm>
            <a:off x="395537" y="836713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31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5"/>
          <p:cNvSpPr txBox="1">
            <a:spLocks noChangeArrowheads="1"/>
          </p:cNvSpPr>
          <p:nvPr/>
        </p:nvSpPr>
        <p:spPr bwMode="auto">
          <a:xfrm>
            <a:off x="4572000" y="1556792"/>
            <a:ext cx="4320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altLang="sv-SE" sz="1600" kern="0" spc="150" dirty="0" smtClean="0">
                <a:solidFill>
                  <a:schemeClr val="tx1"/>
                </a:solidFill>
                <a:latin typeface="Gill Sans"/>
              </a:rPr>
              <a:t>KORT OM HOTELLET</a:t>
            </a:r>
            <a:endParaRPr lang="sv-SE" altLang="sv-SE" sz="1600" kern="0" spc="15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2" r="22119"/>
          <a:stretch/>
        </p:blipFill>
        <p:spPr bwMode="auto">
          <a:xfrm>
            <a:off x="863104" y="1553408"/>
            <a:ext cx="3303622" cy="47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ruta 25"/>
          <p:cNvSpPr txBox="1">
            <a:spLocks noChangeArrowheads="1"/>
          </p:cNvSpPr>
          <p:nvPr/>
        </p:nvSpPr>
        <p:spPr bwMode="auto">
          <a:xfrm>
            <a:off x="4572000" y="1988840"/>
            <a:ext cx="3600400" cy="38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221 HOTELLRUM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>
                <a:solidFill>
                  <a:schemeClr val="tx1"/>
                </a:solidFill>
                <a:latin typeface="Adobe Garamond Pro" pitchFamily="18" charset="0"/>
              </a:rPr>
              <a:t>8</a:t>
            </a: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 </a:t>
            </a:r>
            <a:r>
              <a:rPr lang="sv-SE" altLang="sv-SE" sz="1100" kern="0" spc="100" dirty="0">
                <a:solidFill>
                  <a:schemeClr val="tx1"/>
                </a:solidFill>
                <a:latin typeface="Adobe Garamond Pro" pitchFamily="18" charset="0"/>
              </a:rPr>
              <a:t>KONFERENSLOKALER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PREMIUM RESTAURANG OCH </a:t>
            </a:r>
            <a:r>
              <a:rPr lang="sv-SE" altLang="sv-SE" sz="1100" kern="0" spc="100" dirty="0">
                <a:solidFill>
                  <a:schemeClr val="tx1"/>
                </a:solidFill>
                <a:latin typeface="Adobe Garamond Pro" pitchFamily="18" charset="0"/>
              </a:rPr>
              <a:t>BAR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MED STOR UTESERVERING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GYM &amp; RELAXAVDELNING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PARKERINGSGARAGE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>
                <a:solidFill>
                  <a:schemeClr val="tx1"/>
                </a:solidFill>
                <a:latin typeface="Adobe Garamond Pro" pitchFamily="18" charset="0"/>
              </a:rPr>
              <a:t>AC I ALLA HOTELLRUM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GREEN KEY MÄRKT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FASTIGHETEN ÄR 16 VÅNINGAR HÖG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ELITE HOTELS 35:E HOTELL OCH 7:E HOTELLET I STOCKHOLM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sv-SE" altLang="sv-SE" sz="1600" kern="0" spc="1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sv-SE" altLang="sv-SE" sz="1600" kern="0" spc="1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/>
            <a:endParaRPr lang="sv-SE" altLang="sv-SE" sz="1600" kern="0" spc="15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/>
            <a:endParaRPr lang="sv-SE" altLang="sv-SE" sz="1600" kern="0" spc="15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49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-99392"/>
            <a:ext cx="9180512" cy="7056784"/>
          </a:xfrm>
          <a:prstGeom prst="rect">
            <a:avLst/>
          </a:prstGeom>
          <a:solidFill>
            <a:srgbClr val="C4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5"/>
          <p:cNvSpPr txBox="1">
            <a:spLocks noChangeArrowheads="1"/>
          </p:cNvSpPr>
          <p:nvPr/>
        </p:nvSpPr>
        <p:spPr bwMode="auto">
          <a:xfrm>
            <a:off x="3759" y="3201826"/>
            <a:ext cx="918051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altLang="sv-SE" sz="2280" kern="0" spc="150" dirty="0" smtClean="0">
                <a:solidFill>
                  <a:schemeClr val="tx1"/>
                </a:solidFill>
                <a:latin typeface="Gill Sans"/>
              </a:rPr>
              <a:t>LOBBY OCH RESTAURANG</a:t>
            </a:r>
            <a:endParaRPr lang="sv-SE" altLang="sv-SE" sz="2280" kern="0" spc="15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8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5"/>
          <p:cNvSpPr txBox="1">
            <a:spLocks noChangeArrowheads="1"/>
          </p:cNvSpPr>
          <p:nvPr/>
        </p:nvSpPr>
        <p:spPr bwMode="auto">
          <a:xfrm>
            <a:off x="3759" y="3198748"/>
            <a:ext cx="914024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altLang="sv-SE" sz="2300" kern="0" spc="150" dirty="0" smtClean="0">
                <a:solidFill>
                  <a:schemeClr val="bg1"/>
                </a:solidFill>
                <a:latin typeface="Gill Sans"/>
              </a:rPr>
              <a:t> RESTAURANG  </a:t>
            </a:r>
            <a:endParaRPr lang="sv-SE" altLang="sv-SE" sz="2300" kern="0" spc="150" dirty="0">
              <a:solidFill>
                <a:schemeClr val="bg1"/>
              </a:solidFill>
              <a:latin typeface="Gill San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17206" r="38862" b="6032"/>
          <a:stretch/>
        </p:blipFill>
        <p:spPr bwMode="auto">
          <a:xfrm>
            <a:off x="4352925" y="1388880"/>
            <a:ext cx="4791075" cy="47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t="14819" r="12583" b="10347"/>
          <a:stretch/>
        </p:blipFill>
        <p:spPr>
          <a:xfrm>
            <a:off x="476247" y="1561786"/>
            <a:ext cx="3995767" cy="2664296"/>
          </a:xfrm>
          <a:prstGeom prst="rect">
            <a:avLst/>
          </a:prstGeom>
        </p:spPr>
      </p:pic>
      <p:sp>
        <p:nvSpPr>
          <p:cNvPr id="6" name="textruta 25"/>
          <p:cNvSpPr txBox="1">
            <a:spLocks noChangeArrowheads="1"/>
          </p:cNvSpPr>
          <p:nvPr/>
        </p:nvSpPr>
        <p:spPr bwMode="auto">
          <a:xfrm>
            <a:off x="827584" y="4509120"/>
            <a:ext cx="3888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altLang="sv-SE" sz="1600" kern="0" spc="150" dirty="0" smtClean="0">
                <a:solidFill>
                  <a:schemeClr val="tx1"/>
                </a:solidFill>
                <a:latin typeface="Gill Sans"/>
              </a:rPr>
              <a:t>RESTAURANG</a:t>
            </a:r>
            <a:endParaRPr lang="sv-SE" altLang="sv-SE" sz="1600" kern="0" spc="15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7" name="textruta 25"/>
          <p:cNvSpPr txBox="1">
            <a:spLocks noChangeArrowheads="1"/>
          </p:cNvSpPr>
          <p:nvPr/>
        </p:nvSpPr>
        <p:spPr bwMode="auto">
          <a:xfrm>
            <a:off x="827584" y="4869160"/>
            <a:ext cx="3746295" cy="57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Hotellet kommer att erbjuda en fristående restaurang med hög standard på mat, dryck och service</a:t>
            </a:r>
            <a:endParaRPr lang="sv-SE" altLang="sv-SE" sz="1600" kern="0" spc="15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73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-99392"/>
            <a:ext cx="9180512" cy="7056784"/>
          </a:xfrm>
          <a:prstGeom prst="rect">
            <a:avLst/>
          </a:prstGeom>
          <a:solidFill>
            <a:srgbClr val="C4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5"/>
          <p:cNvSpPr txBox="1">
            <a:spLocks noChangeArrowheads="1"/>
          </p:cNvSpPr>
          <p:nvPr/>
        </p:nvSpPr>
        <p:spPr bwMode="auto">
          <a:xfrm>
            <a:off x="3759" y="3201826"/>
            <a:ext cx="918051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altLang="sv-SE" sz="2280" kern="0" spc="150" dirty="0" smtClean="0">
                <a:solidFill>
                  <a:schemeClr val="tx1"/>
                </a:solidFill>
                <a:latin typeface="Gill Sans"/>
              </a:rPr>
              <a:t>HOTELLRUM</a:t>
            </a:r>
            <a:endParaRPr lang="sv-SE" altLang="sv-SE" sz="2280" kern="0" spc="15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5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/>
          <a:stretch/>
        </p:blipFill>
        <p:spPr bwMode="auto">
          <a:xfrm>
            <a:off x="-36512" y="3200400"/>
            <a:ext cx="9184348" cy="41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ruta 25"/>
          <p:cNvSpPr txBox="1">
            <a:spLocks noChangeArrowheads="1"/>
          </p:cNvSpPr>
          <p:nvPr/>
        </p:nvSpPr>
        <p:spPr bwMode="auto">
          <a:xfrm>
            <a:off x="1115616" y="1268760"/>
            <a:ext cx="4320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altLang="sv-SE" sz="1600" kern="0" spc="150" dirty="0" smtClean="0">
                <a:solidFill>
                  <a:schemeClr val="tx1"/>
                </a:solidFill>
                <a:latin typeface="Gill Sans"/>
              </a:rPr>
              <a:t>RUMSKATEGORIER</a:t>
            </a:r>
            <a:endParaRPr lang="sv-SE" altLang="sv-SE" sz="1600" kern="0" spc="15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sp>
        <p:nvSpPr>
          <p:cNvPr id="8" name="textruta 25"/>
          <p:cNvSpPr txBox="1">
            <a:spLocks noChangeArrowheads="1"/>
          </p:cNvSpPr>
          <p:nvPr/>
        </p:nvSpPr>
        <p:spPr bwMode="auto">
          <a:xfrm>
            <a:off x="1115616" y="1772816"/>
            <a:ext cx="4572000" cy="211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15 STANDARD QUEEN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66 STANDARD TWIN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110 SUPERIOR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21 DELUXE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5 FAMILJERUM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3 JUNIOR SVIT </a:t>
            </a:r>
            <a:endParaRPr lang="sv-SE" altLang="sv-SE" sz="1100" kern="0" spc="100" dirty="0">
              <a:solidFill>
                <a:schemeClr val="tx1"/>
              </a:solidFill>
              <a:latin typeface="Adobe Garamond Pro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1 SVIT	</a:t>
            </a:r>
            <a:endParaRPr lang="sv-SE" altLang="sv-SE" sz="1600" kern="0" spc="15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/>
            <a:endParaRPr lang="sv-SE" altLang="sv-SE" sz="1600" kern="0" spc="15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ruta 25"/>
          <p:cNvSpPr txBox="1">
            <a:spLocks noChangeArrowheads="1"/>
          </p:cNvSpPr>
          <p:nvPr/>
        </p:nvSpPr>
        <p:spPr bwMode="auto">
          <a:xfrm>
            <a:off x="4816885" y="1779057"/>
            <a:ext cx="4075595" cy="13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sv-SE" altLang="sv-SE" sz="1100" kern="0" spc="90" dirty="0" smtClean="0">
                <a:solidFill>
                  <a:schemeClr val="tx1"/>
                </a:solidFill>
                <a:latin typeface="Garamond" panose="02020404030301010803" pitchFamily="18" charset="0"/>
              </a:rPr>
              <a:t>Välrenommerade </a:t>
            </a:r>
            <a:r>
              <a:rPr lang="sv-SE" altLang="sv-SE" sz="1100" kern="0" spc="90" dirty="0">
                <a:solidFill>
                  <a:schemeClr val="tx1"/>
                </a:solidFill>
                <a:latin typeface="Garamond" panose="02020404030301010803" pitchFamily="18" charset="0"/>
              </a:rPr>
              <a:t>arkitektfirman Tengbom utvecklar ett unikt inredningskoncept för </a:t>
            </a:r>
            <a:r>
              <a:rPr lang="sv-SE" altLang="sv-SE" sz="1100" kern="0" spc="90" dirty="0" smtClean="0">
                <a:solidFill>
                  <a:schemeClr val="tx1"/>
                </a:solidFill>
                <a:latin typeface="Garamond" panose="02020404030301010803" pitchFamily="18" charset="0"/>
              </a:rPr>
              <a:t>hotellet. </a:t>
            </a:r>
          </a:p>
          <a:p>
            <a:pPr eaLnBrk="1" hangingPunct="1">
              <a:lnSpc>
                <a:spcPct val="150000"/>
              </a:lnSpc>
            </a:pPr>
            <a:endParaRPr lang="sv-SE" altLang="sv-SE" sz="1100" kern="0" spc="9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sv-SE" altLang="sv-SE" sz="1100" kern="0" spc="90" dirty="0" smtClean="0">
                <a:latin typeface="Garamond" panose="02020404030301010803" pitchFamily="18" charset="0"/>
              </a:rPr>
              <a:t>Samtliga </a:t>
            </a:r>
            <a:r>
              <a:rPr lang="sv-SE" altLang="sv-SE" sz="1100" kern="0" spc="90" dirty="0">
                <a:latin typeface="Garamond" panose="02020404030301010803" pitchFamily="18" charset="0"/>
              </a:rPr>
              <a:t>hotellrum är utrustade med </a:t>
            </a:r>
            <a:r>
              <a:rPr lang="sv-SE" altLang="sv-SE" sz="1100" kern="0" spc="90" dirty="0" smtClean="0">
                <a:latin typeface="Garamond" panose="02020404030301010803" pitchFamily="18" charset="0"/>
              </a:rPr>
              <a:t>luftkonditionering </a:t>
            </a:r>
          </a:p>
          <a:p>
            <a:pPr eaLnBrk="1" hangingPunct="1">
              <a:lnSpc>
                <a:spcPct val="150000"/>
              </a:lnSpc>
            </a:pPr>
            <a:r>
              <a:rPr lang="sv-SE" altLang="sv-SE" sz="1100" kern="0" spc="90" dirty="0" smtClean="0">
                <a:latin typeface="Garamond" panose="02020404030301010803" pitchFamily="18" charset="0"/>
              </a:rPr>
              <a:t>Hotellet </a:t>
            </a:r>
            <a:r>
              <a:rPr lang="sv-SE" altLang="sv-SE" sz="1100" kern="0" spc="90" dirty="0">
                <a:latin typeface="Garamond" panose="02020404030301010803" pitchFamily="18" charset="0"/>
              </a:rPr>
              <a:t>har 18 stycken handikappsanpassade </a:t>
            </a:r>
            <a:r>
              <a:rPr lang="sv-SE" altLang="sv-SE" sz="1100" kern="0" spc="90" dirty="0" smtClean="0">
                <a:latin typeface="Garamond" panose="02020404030301010803" pitchFamily="18" charset="0"/>
              </a:rPr>
              <a:t>rum</a:t>
            </a:r>
            <a:endParaRPr lang="sv-SE" altLang="sv-SE" sz="1100" kern="0" spc="90" dirty="0">
              <a:latin typeface="Garamond" panose="02020404030301010803" pitchFamily="18" charset="0"/>
            </a:endParaRPr>
          </a:p>
        </p:txBody>
      </p:sp>
      <p:sp>
        <p:nvSpPr>
          <p:cNvPr id="11" name="textruta 25"/>
          <p:cNvSpPr txBox="1">
            <a:spLocks noChangeArrowheads="1"/>
          </p:cNvSpPr>
          <p:nvPr/>
        </p:nvSpPr>
        <p:spPr bwMode="auto">
          <a:xfrm>
            <a:off x="4788024" y="1268760"/>
            <a:ext cx="4320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altLang="sv-SE" sz="1600" kern="0" spc="150" dirty="0" smtClean="0">
                <a:solidFill>
                  <a:schemeClr val="tx1"/>
                </a:solidFill>
                <a:latin typeface="Gill Sans"/>
              </a:rPr>
              <a:t>DESIGN</a:t>
            </a:r>
            <a:endParaRPr lang="sv-SE" altLang="sv-SE" sz="1600" kern="0" spc="150" dirty="0">
              <a:solidFill>
                <a:schemeClr val="tx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5924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-27384"/>
            <a:ext cx="9180512" cy="7056784"/>
          </a:xfrm>
          <a:prstGeom prst="rect">
            <a:avLst/>
          </a:prstGeom>
          <a:solidFill>
            <a:srgbClr val="D9D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5"/>
          <p:cNvSpPr txBox="1">
            <a:spLocks noChangeArrowheads="1"/>
          </p:cNvSpPr>
          <p:nvPr/>
        </p:nvSpPr>
        <p:spPr bwMode="auto">
          <a:xfrm>
            <a:off x="3759" y="3201826"/>
            <a:ext cx="918051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sv-SE" altLang="sv-SE" sz="2280" kern="0" spc="150" dirty="0" smtClean="0">
                <a:solidFill>
                  <a:schemeClr val="tx1"/>
                </a:solidFill>
                <a:latin typeface="Gill Sans"/>
              </a:rPr>
              <a:t>KONFERENS</a:t>
            </a:r>
            <a:endParaRPr lang="sv-SE" altLang="sv-SE" sz="2280" kern="0" spc="15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9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5"/>
          <p:cNvSpPr txBox="1">
            <a:spLocks noChangeArrowheads="1"/>
          </p:cNvSpPr>
          <p:nvPr/>
        </p:nvSpPr>
        <p:spPr bwMode="auto">
          <a:xfrm>
            <a:off x="4572000" y="1268760"/>
            <a:ext cx="4320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altLang="sv-SE" sz="1600" kern="0" spc="150" dirty="0" smtClean="0">
                <a:solidFill>
                  <a:schemeClr val="tx1"/>
                </a:solidFill>
                <a:latin typeface="Gill Sans"/>
              </a:rPr>
              <a:t>KONFERERA PÅ ELITE HOTEL CAROLINA TOWER</a:t>
            </a:r>
            <a:endParaRPr lang="sv-SE" altLang="sv-SE" sz="1600" kern="0" spc="15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r="8761"/>
          <a:stretch/>
        </p:blipFill>
        <p:spPr bwMode="auto">
          <a:xfrm>
            <a:off x="812800" y="1268760"/>
            <a:ext cx="3285654" cy="503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ruta 25"/>
          <p:cNvSpPr txBox="1">
            <a:spLocks noChangeArrowheads="1"/>
          </p:cNvSpPr>
          <p:nvPr/>
        </p:nvSpPr>
        <p:spPr bwMode="auto">
          <a:xfrm>
            <a:off x="4472014" y="2276872"/>
            <a:ext cx="4248472" cy="38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8 MODERNA KONFERENSLOKALER SOM TAR UPP TILL 130 PERSONER</a:t>
            </a:r>
            <a:b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</a:br>
            <a:endParaRPr lang="sv-SE" altLang="sv-SE" sz="1100" kern="0" spc="100" dirty="0" smtClean="0">
              <a:solidFill>
                <a:schemeClr val="tx1"/>
              </a:solidFill>
              <a:latin typeface="Adobe Garamond Pro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ERBJUDER ELITE HOTELS UPPSKATTADE KONFERENSFIKA - BREAK </a:t>
            </a:r>
            <a:r>
              <a:rPr lang="sv-SE" altLang="sv-SE" sz="900" u="sng" kern="0" spc="100" dirty="0" smtClean="0">
                <a:solidFill>
                  <a:schemeClr val="tx1"/>
                </a:solidFill>
                <a:latin typeface="Adobe Garamond Pro" pitchFamily="18" charset="0"/>
              </a:rPr>
              <a:t>AT</a:t>
            </a: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 ELITE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altLang="sv-SE" sz="1100" kern="0" spc="100" dirty="0">
              <a:solidFill>
                <a:schemeClr val="tx1"/>
              </a:solidFill>
              <a:latin typeface="Adobe Garamond Pro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altLang="sv-SE" sz="1100" kern="0" spc="100" dirty="0" smtClean="0">
                <a:solidFill>
                  <a:schemeClr val="tx1"/>
                </a:solidFill>
                <a:latin typeface="Adobe Garamond Pro" pitchFamily="18" charset="0"/>
              </a:rPr>
              <a:t>ELITES KOMPETENTA MÖTESPERSONAL SOM GUIDAR ER INFÖR, UNDER OCH EFTER ERT BESÖK</a:t>
            </a:r>
          </a:p>
          <a:p>
            <a:pPr marL="1028700"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altLang="sv-SE" sz="1100" kern="0" spc="100" dirty="0">
              <a:solidFill>
                <a:schemeClr val="tx1"/>
              </a:solidFill>
              <a:latin typeface="Adobe Garamond Pro" pitchFamily="18" charset="0"/>
            </a:endParaRPr>
          </a:p>
          <a:p>
            <a:pPr marL="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altLang="sv-SE" sz="1100" kern="0" spc="100" dirty="0" smtClean="0">
              <a:solidFill>
                <a:schemeClr val="tx1"/>
              </a:solidFill>
              <a:latin typeface="Adobe Garamond Pro" pitchFamily="18" charset="0"/>
            </a:endParaRPr>
          </a:p>
          <a:p>
            <a:pPr algn="ctr" eaLnBrk="1" hangingPunct="1"/>
            <a:endParaRPr lang="sv-SE" altLang="sv-SE" sz="1600" kern="0" spc="1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sv-SE" altLang="sv-SE" sz="1600" kern="0" spc="1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/>
            <a:endParaRPr lang="sv-SE" altLang="sv-SE" sz="1600" kern="0" spc="15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/>
            <a:endParaRPr lang="sv-SE" altLang="sv-SE" sz="1600" kern="0" spc="15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20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4" y="366164"/>
            <a:ext cx="244002" cy="32653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7" y="0"/>
            <a:ext cx="8374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28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557</Words>
  <Application>Microsoft Macintosh PowerPoint</Application>
  <PresentationFormat>Bildspel på skärmen (4:3)</PresentationFormat>
  <Paragraphs>187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Adobe Garamond Pro</vt:lpstr>
      <vt:lpstr>Arial</vt:lpstr>
      <vt:lpstr>Calibri</vt:lpstr>
      <vt:lpstr>Garamond</vt:lpstr>
      <vt:lpstr>Gill Sans</vt:lpstr>
      <vt:lpstr>ヒラギノ角ゴ ProN W3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Elite Hotels of Sweden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Johanna Wahlström - Elite Hotels of Sweden</dc:creator>
  <cp:lastModifiedBy>Åsa Blomberg</cp:lastModifiedBy>
  <cp:revision>84</cp:revision>
  <cp:lastPrinted>2017-03-27T09:46:26Z</cp:lastPrinted>
  <dcterms:created xsi:type="dcterms:W3CDTF">2016-09-05T08:29:33Z</dcterms:created>
  <dcterms:modified xsi:type="dcterms:W3CDTF">2017-10-09T15:10:52Z</dcterms:modified>
</cp:coreProperties>
</file>