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381" r:id="rId3"/>
    <p:sldId id="399" r:id="rId4"/>
    <p:sldId id="382" r:id="rId5"/>
    <p:sldId id="385" r:id="rId6"/>
    <p:sldId id="384" r:id="rId7"/>
    <p:sldId id="400" r:id="rId8"/>
    <p:sldId id="397" r:id="rId9"/>
    <p:sldId id="387" r:id="rId10"/>
    <p:sldId id="404" r:id="rId11"/>
    <p:sldId id="420" r:id="rId12"/>
    <p:sldId id="405" r:id="rId13"/>
    <p:sldId id="406" r:id="rId14"/>
    <p:sldId id="407" r:id="rId15"/>
    <p:sldId id="408" r:id="rId16"/>
    <p:sldId id="409" r:id="rId17"/>
    <p:sldId id="419" r:id="rId18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81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63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4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0786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448943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857100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265257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1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2566">
          <p15:clr>
            <a:srgbClr val="A4A3A4"/>
          </p15:clr>
        </p15:guide>
        <p15:guide id="4" orient="horz" pos="917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93">
          <p15:clr>
            <a:srgbClr val="A4A3A4"/>
          </p15:clr>
        </p15:guide>
        <p15:guide id="7" pos="246">
          <p15:clr>
            <a:srgbClr val="A4A3A4"/>
          </p15:clr>
        </p15:guide>
        <p15:guide id="8" pos="3750">
          <p15:clr>
            <a:srgbClr val="A4A3A4"/>
          </p15:clr>
        </p15:guide>
        <p15:guide id="9" pos="2881">
          <p15:clr>
            <a:srgbClr val="A4A3A4"/>
          </p15:clr>
        </p15:guide>
        <p15:guide id="10" pos="2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B8"/>
    <a:srgbClr val="008000"/>
    <a:srgbClr val="7A4900"/>
    <a:srgbClr val="004600"/>
    <a:srgbClr val="FF9900"/>
    <a:srgbClr val="FD8003"/>
    <a:srgbClr val="A75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 autoAdjust="0"/>
    <p:restoredTop sz="85799" autoAdjust="0"/>
  </p:normalViewPr>
  <p:slideViewPr>
    <p:cSldViewPr snapToGrid="0" showGuides="1">
      <p:cViewPr varScale="1">
        <p:scale>
          <a:sx n="112" d="100"/>
          <a:sy n="112" d="100"/>
        </p:scale>
        <p:origin x="390" y="96"/>
      </p:cViewPr>
      <p:guideLst>
        <p:guide orient="horz" pos="1381"/>
        <p:guide orient="horz" pos="682"/>
        <p:guide orient="horz" pos="2566"/>
        <p:guide orient="horz" pos="917"/>
        <p:guide orient="horz" pos="2981"/>
        <p:guide pos="5493"/>
        <p:guide pos="246"/>
        <p:guide pos="3750"/>
        <p:guide pos="2881"/>
        <p:guide pos="24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4C1F8-0D69-664F-A929-998F54F0F36B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F3F1-7161-E24B-8D50-3BE79D183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4C8E-EFBB-48C2-8AAE-FED9B0987BF8}" type="datetimeFigureOut">
              <a:rPr lang="en-GB" smtClean="0"/>
              <a:pPr/>
              <a:t>20/04/2017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A796-0BD8-4130-A596-6328C1F31E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57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14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72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29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86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943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00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257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7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16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7" y="323473"/>
            <a:ext cx="5514775" cy="60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2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>
            <a:spLocks noGrp="1"/>
          </p:cNvSpPr>
          <p:nvPr>
            <p:ph idx="1"/>
          </p:nvPr>
        </p:nvSpPr>
        <p:spPr bwMode="auto">
          <a:xfrm>
            <a:off x="397760" y="2191102"/>
            <a:ext cx="3420000" cy="2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5675413" cy="727828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5719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2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en-GB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3720479" cy="727828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16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7" y="323473"/>
            <a:ext cx="5514775" cy="60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BR_1503_Final_16_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BR_1503_Final_16_9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BR_1503_Final_16_9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BR_1503_Final_16_9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6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97496" y="1454655"/>
            <a:ext cx="8322642" cy="7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97759" y="2191102"/>
            <a:ext cx="8322379" cy="2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6" y="324680"/>
            <a:ext cx="1819024" cy="445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  <p:sldLayoutId id="2147483658" r:id="rId6"/>
    <p:sldLayoutId id="2147483660" r:id="rId7"/>
    <p:sldLayoutId id="2147483657" r:id="rId8"/>
    <p:sldLayoutId id="2147483656" r:id="rId9"/>
    <p:sldLayoutId id="2147483653" r:id="rId10"/>
    <p:sldLayoutId id="2147483650" r:id="rId11"/>
    <p:sldLayoutId id="2147483651" r:id="rId12"/>
    <p:sldLayoutId id="2147483652" r:id="rId13"/>
    <p:sldLayoutId id="2147483695" r:id="rId14"/>
  </p:sldLayoutIdLst>
  <p:hf sldNum="0" hdr="0" ftr="0" dt="0"/>
  <p:txStyles>
    <p:titleStyle>
      <a:lvl1pPr algn="l" rtl="0" eaLnBrk="1" fontAlgn="base" hangingPunct="1">
        <a:lnSpc>
          <a:spcPts val="3213"/>
        </a:lnSpc>
        <a:spcBef>
          <a:spcPct val="0"/>
        </a:spcBef>
        <a:spcAft>
          <a:spcPct val="0"/>
        </a:spcAft>
        <a:defRPr sz="2200" b="1" kern="1200" cap="none" spc="-89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5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31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47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62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162980" indent="-162980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18873" indent="-155894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1852" indent="-155894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7745" indent="-147390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07" indent="-20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244865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22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79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36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57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14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72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29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86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43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00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57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ckholmbusinessalliance.se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Servicemätning 2016-års ärenden</a:t>
            </a:r>
            <a:br>
              <a:rPr lang="sv-SE" sz="2800" dirty="0" smtClean="0"/>
            </a:br>
            <a:r>
              <a:rPr lang="sv-SE" sz="2400" dirty="0" smtClean="0"/>
              <a:t>Stockholm Business Alliance, SBA</a:t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000" b="0" dirty="0"/>
              <a:t>– en undersökning av </a:t>
            </a:r>
            <a:r>
              <a:rPr lang="sv-SE" sz="2000" b="0" dirty="0" smtClean="0"/>
              <a:t>55 SBA-kommuners</a:t>
            </a:r>
            <a:r>
              <a:rPr lang="sv-SE" sz="2000" b="0" dirty="0"/>
              <a:t/>
            </a:r>
            <a:br>
              <a:rPr lang="sv-SE" sz="2000" b="0" dirty="0"/>
            </a:br>
            <a:r>
              <a:rPr lang="sv-SE" sz="2000" b="0" dirty="0"/>
              <a:t>myndighetsutövning i </a:t>
            </a:r>
            <a:r>
              <a:rPr lang="sv-SE" sz="2000" b="0" dirty="0" smtClean="0"/>
              <a:t>Stockholmsregionen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b="0" dirty="0"/>
              <a:t/>
            </a:r>
            <a:br>
              <a:rPr lang="sv-SE" sz="2000" b="0" dirty="0"/>
            </a:br>
            <a:r>
              <a:rPr lang="sv-SE" sz="2000" b="0" dirty="0" smtClean="0"/>
              <a:t>2017-04-25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6584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2230" y="359509"/>
            <a:ext cx="5675413" cy="727828"/>
          </a:xfrm>
        </p:spPr>
        <p:txBody>
          <a:bodyPr/>
          <a:lstStyle/>
          <a:p>
            <a:r>
              <a:rPr lang="sv-SE" sz="2800" dirty="0" smtClean="0"/>
              <a:t>Betygsindex för kvalitetsfaktorer</a:t>
            </a:r>
            <a:br>
              <a:rPr lang="sv-SE" sz="2800" dirty="0" smtClean="0"/>
            </a:br>
            <a:r>
              <a:rPr lang="sv-SE" sz="2000" dirty="0" smtClean="0"/>
              <a:t>55 SBA-kommuner</a:t>
            </a:r>
            <a:endParaRPr lang="sv-SE" sz="28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95414"/>
              </p:ext>
            </p:extLst>
          </p:nvPr>
        </p:nvGraphicFramePr>
        <p:xfrm>
          <a:off x="414674" y="1341564"/>
          <a:ext cx="6666920" cy="2849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305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Kvalitetsfaktor</a:t>
                      </a:r>
                      <a:endParaRPr lang="sv-S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Betygsindex SBA</a:t>
                      </a:r>
                    </a:p>
                    <a:p>
                      <a:r>
                        <a:rPr lang="sv-SE" sz="1600" dirty="0" smtClean="0"/>
                        <a:t>    2014           2016</a:t>
                      </a:r>
                      <a:endParaRPr lang="sv-S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Betygsindex</a:t>
                      </a:r>
                    </a:p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SKL* 2016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Tillgänglighet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Bemötande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Kompetens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Rättssäkerhet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Effektivitet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14674" y="4271468"/>
            <a:ext cx="6989016" cy="348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sv-SE" sz="1200" dirty="0" smtClean="0"/>
              <a:t>*Avser samtliga kommuner som gjort undersökningen genom SBA och SKL</a:t>
            </a:r>
          </a:p>
        </p:txBody>
      </p:sp>
    </p:spTree>
    <p:extLst>
      <p:ext uri="{BB962C8B-B14F-4D97-AF65-F5344CB8AC3E}">
        <p14:creationId xmlns:p14="http://schemas.microsoft.com/office/powerpoint/2010/main" val="31502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391" y="933583"/>
            <a:ext cx="3134743" cy="1112627"/>
          </a:xfrm>
        </p:spPr>
        <p:txBody>
          <a:bodyPr/>
          <a:lstStyle/>
          <a:p>
            <a:r>
              <a:rPr lang="sv-SE" sz="2400" dirty="0" smtClean="0"/>
              <a:t>Brandskydd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br>
              <a:rPr lang="sv-SE" sz="1400" dirty="0" smtClean="0"/>
            </a:br>
            <a:endParaRPr lang="sv-S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50976"/>
              </p:ext>
            </p:extLst>
          </p:nvPr>
        </p:nvGraphicFramePr>
        <p:xfrm>
          <a:off x="4073639" y="349564"/>
          <a:ext cx="3327993" cy="4392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72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         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Ekerö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Håbo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Östhammar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3104"/>
              </p:ext>
            </p:extLst>
          </p:nvPr>
        </p:nvGraphicFramePr>
        <p:xfrm>
          <a:off x="427391" y="2428629"/>
          <a:ext cx="3257686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(82)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Danderyd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Tyresö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Väsby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Dubbel hakparentes 8"/>
          <p:cNvSpPr/>
          <p:nvPr/>
        </p:nvSpPr>
        <p:spPr>
          <a:xfrm>
            <a:off x="7529052" y="2831690"/>
            <a:ext cx="1430593" cy="1806677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60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ubbel hakparentes 7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986" y="902130"/>
            <a:ext cx="3406092" cy="727828"/>
          </a:xfrm>
        </p:spPr>
        <p:txBody>
          <a:bodyPr/>
          <a:lstStyle/>
          <a:p>
            <a:r>
              <a:rPr lang="sv-SE" sz="2400" dirty="0" smtClean="0"/>
              <a:t>Bygglov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23652"/>
              </p:ext>
            </p:extLst>
          </p:nvPr>
        </p:nvGraphicFramePr>
        <p:xfrm>
          <a:off x="3864078" y="363274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Tierp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Knivsta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Danderyd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Vaxholm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Solna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Tyresö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51677"/>
              </p:ext>
            </p:extLst>
          </p:nvPr>
        </p:nvGraphicFramePr>
        <p:xfrm>
          <a:off x="457986" y="2462461"/>
          <a:ext cx="326721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Köping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(64)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(56)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(50)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34653"/>
              </p:ext>
            </p:extLst>
          </p:nvPr>
        </p:nvGraphicFramePr>
        <p:xfrm>
          <a:off x="6486833" y="370652"/>
          <a:ext cx="2477728" cy="2244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Håbo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Ekerö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Väsby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Dubbel hakparentes 9"/>
          <p:cNvSpPr/>
          <p:nvPr/>
        </p:nvSpPr>
        <p:spPr>
          <a:xfrm>
            <a:off x="6554200" y="3952983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117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ubbel hakparentes 7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2245" y="943236"/>
            <a:ext cx="3422336" cy="727828"/>
          </a:xfrm>
        </p:spPr>
        <p:txBody>
          <a:bodyPr/>
          <a:lstStyle/>
          <a:p>
            <a:r>
              <a:rPr lang="sv-SE" sz="2400" dirty="0" smtClean="0"/>
              <a:t>Markupplåtelse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44400"/>
              </p:ext>
            </p:extLst>
          </p:nvPr>
        </p:nvGraphicFramePr>
        <p:xfrm>
          <a:off x="412245" y="2421355"/>
          <a:ext cx="325246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Tierp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(80)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(47)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Lidingö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24836"/>
              </p:ext>
            </p:extLst>
          </p:nvPr>
        </p:nvGraphicFramePr>
        <p:xfrm>
          <a:off x="3970400" y="712028"/>
          <a:ext cx="3327993" cy="39775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(90)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9" name="Dubbel hakparentes 8"/>
          <p:cNvSpPr/>
          <p:nvPr/>
        </p:nvSpPr>
        <p:spPr>
          <a:xfrm>
            <a:off x="7529052" y="2831690"/>
            <a:ext cx="1430593" cy="1806677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46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ubbel hakparentes 9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391" y="916896"/>
            <a:ext cx="3460921" cy="727828"/>
          </a:xfrm>
        </p:spPr>
        <p:txBody>
          <a:bodyPr/>
          <a:lstStyle/>
          <a:p>
            <a:r>
              <a:rPr lang="sv-SE" sz="2400" dirty="0" smtClean="0"/>
              <a:t>Miljö- och hälsoskydd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00971"/>
              </p:ext>
            </p:extLst>
          </p:nvPr>
        </p:nvGraphicFramePr>
        <p:xfrm>
          <a:off x="428365" y="2398856"/>
          <a:ext cx="3229235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Strängnäs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Håbo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(78)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98534"/>
              </p:ext>
            </p:extLst>
          </p:nvPr>
        </p:nvGraphicFramePr>
        <p:xfrm>
          <a:off x="3889286" y="299669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Lidingö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sv-S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Solna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Sandviken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Väsby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Nykvarn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Hallstahammar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Gnesta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02785"/>
              </p:ext>
            </p:extLst>
          </p:nvPr>
        </p:nvGraphicFramePr>
        <p:xfrm>
          <a:off x="6532332" y="299669"/>
          <a:ext cx="2477728" cy="2376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Danderyd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Kungsör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Tierp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Ekerö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Vaxholm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6598700" y="3889378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105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ubbel hakparentes 8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994" y="894647"/>
            <a:ext cx="3938530" cy="727828"/>
          </a:xfrm>
        </p:spPr>
        <p:txBody>
          <a:bodyPr/>
          <a:lstStyle/>
          <a:p>
            <a:r>
              <a:rPr lang="sv-SE" sz="2400" dirty="0" smtClean="0"/>
              <a:t>Livsmedelskontroll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59177"/>
              </p:ext>
            </p:extLst>
          </p:nvPr>
        </p:nvGraphicFramePr>
        <p:xfrm>
          <a:off x="426994" y="2469944"/>
          <a:ext cx="320848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Kungsör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(..)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(72)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(75)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(73)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(66)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83976"/>
              </p:ext>
            </p:extLst>
          </p:nvPr>
        </p:nvGraphicFramePr>
        <p:xfrm>
          <a:off x="3900948" y="407832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Håbo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Väsby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Vaxholm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Lidingö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Danderyd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61050"/>
              </p:ext>
            </p:extLst>
          </p:nvPr>
        </p:nvGraphicFramePr>
        <p:xfrm>
          <a:off x="6453358" y="407832"/>
          <a:ext cx="2477728" cy="26389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Gnesta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Hallstahammar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Sandviken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Ekerö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Solna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Östhammar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Tierp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Arboga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6482915" y="3960466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117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ubbel hakparentes 6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6" y="863101"/>
            <a:ext cx="3002007" cy="727828"/>
          </a:xfrm>
        </p:spPr>
        <p:txBody>
          <a:bodyPr/>
          <a:lstStyle/>
          <a:p>
            <a:r>
              <a:rPr lang="sv-SE" sz="2400" dirty="0" smtClean="0"/>
              <a:t>Serveringstillstånd</a:t>
            </a:r>
            <a:br>
              <a:rPr lang="sv-SE" sz="24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66546"/>
              </p:ext>
            </p:extLst>
          </p:nvPr>
        </p:nvGraphicFramePr>
        <p:xfrm>
          <a:off x="397496" y="2371342"/>
          <a:ext cx="3223232" cy="2412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71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(78)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Upplands Väsby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(83)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Sandviken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98530"/>
              </p:ext>
            </p:extLst>
          </p:nvPr>
        </p:nvGraphicFramePr>
        <p:xfrm>
          <a:off x="3958666" y="709211"/>
          <a:ext cx="2477728" cy="4125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Vaxholm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Hallstahammar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Katrineholm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(79)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Ekerö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Solna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Lidingö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(..)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4583"/>
              </p:ext>
            </p:extLst>
          </p:nvPr>
        </p:nvGraphicFramePr>
        <p:xfrm>
          <a:off x="6555658" y="729126"/>
          <a:ext cx="2477728" cy="13944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NKI</a:t>
                      </a:r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/>
                        <a:t>Antal svar</a:t>
                      </a:r>
                      <a:endParaRPr lang="sv-S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Tierp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Danderyd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Dubbel hakparentes 11"/>
          <p:cNvSpPr/>
          <p:nvPr/>
        </p:nvSpPr>
        <p:spPr>
          <a:xfrm>
            <a:off x="6623025" y="4011434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47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ubbel hakparentes 8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4408" y="949777"/>
            <a:ext cx="3960652" cy="727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S</a:t>
            </a:r>
            <a:r>
              <a:rPr lang="sv-SE" dirty="0" smtClean="0"/>
              <a:t>amtliga myndighetsområden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400" dirty="0" smtClean="0"/>
              <a:t>SBA-kommuner, 2016-års ärenden</a:t>
            </a:r>
            <a:endParaRPr lang="sv-SE" sz="14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2938"/>
              </p:ext>
            </p:extLst>
          </p:nvPr>
        </p:nvGraphicFramePr>
        <p:xfrm>
          <a:off x="234408" y="2455387"/>
          <a:ext cx="3370717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Ranking </a:t>
                      </a:r>
                    </a:p>
                    <a:p>
                      <a:pPr algn="ctr"/>
                      <a:r>
                        <a:rPr lang="sv-SE" sz="1000" dirty="0" smtClean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NKI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/>
                        <a:t>Antal svar</a:t>
                      </a:r>
                      <a:endParaRPr lang="sv-S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Strängnäs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Örebro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Köping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Karlskoga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(73)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ubbel hakparentes 6"/>
          <p:cNvSpPr/>
          <p:nvPr/>
        </p:nvSpPr>
        <p:spPr>
          <a:xfrm>
            <a:off x="6652524" y="3695700"/>
            <a:ext cx="2342994" cy="1008422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139 kommuner ingår i denna ranking.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52807"/>
              </p:ext>
            </p:extLst>
          </p:nvPr>
        </p:nvGraphicFramePr>
        <p:xfrm>
          <a:off x="4004187" y="265470"/>
          <a:ext cx="2477728" cy="4503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21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SBA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NKI</a:t>
                      </a:r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Antal svar</a:t>
                      </a:r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Ludvika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Kungsör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Bro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Knivsta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Håbo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Sundbyberg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Salem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Hallstahammar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Nykvarn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Gnesta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75513"/>
              </p:ext>
            </p:extLst>
          </p:nvPr>
        </p:nvGraphicFramePr>
        <p:xfrm>
          <a:off x="6585157" y="265470"/>
          <a:ext cx="2477728" cy="28242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21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NKI</a:t>
                      </a:r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 smtClean="0">
                          <a:latin typeface="Futura Std Book"/>
                        </a:rPr>
                        <a:t>Antal svar</a:t>
                      </a:r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(71)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(62)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126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(65)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(63)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Oxelösund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(77)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139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(64)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Hela SBA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(69)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266020" y="1873737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års resultat inom parentes</a:t>
            </a:r>
          </a:p>
          <a:p>
            <a:pPr algn="ctr"/>
            <a:r>
              <a:rPr lang="sv-SE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  <a:endParaRPr lang="sv-S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Förord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848445" y="318310"/>
            <a:ext cx="382772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Denna serviceundersökning har genomförts på jämna års ärende sedan 2006 inom partnerskapet Stockholm Business Alliance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SBA, och kommer nu göras varje år framgent. </a:t>
            </a:r>
            <a:endParaRPr lang="sv-S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Denna rapport redovisar resultatet för SBA-kommunerna och hur de förhåller sig till övriga kommuner. Tillsammans med Sveriges Kommuner och Landsting, SKL, har 154 genomfört undersökningen denna gång, varav 147 kommuner.</a:t>
            </a: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Stockholm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Gissler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VD,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 Stockholm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82771" y="2457436"/>
            <a:ext cx="382772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Om Stockholmsregionen ska kunna fortsätta att vara konkurrenskraftig och ha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stark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tillväxt så krävs en god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kommunal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myndighetsutövning gentemot företagen i regionen.</a:t>
            </a:r>
          </a:p>
          <a:p>
            <a:endParaRPr lang="sv-S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Ett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gott företagsklimat främjar företagande, skapar arbetstillfällen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och stärker kommunens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skattebas.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Kommunens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service är en av flera viktiga delar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 hur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man uppfattar företagsklimatet och något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kommunen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själv har fullt ansvar för.</a:t>
            </a:r>
          </a:p>
          <a:p>
            <a:endParaRPr lang="sv-S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Undersökningens genomförande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960000" cy="2539938"/>
          </a:xfrm>
        </p:spPr>
        <p:txBody>
          <a:bodyPr/>
          <a:lstStyle/>
          <a:p>
            <a:pPr marL="0" lvl="1" indent="0">
              <a:buNone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Från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och med 2016 genomfördes undersökningen i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huvudsak med löpande uppföljning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via e-post och telefonintervjuer.</a:t>
            </a:r>
          </a:p>
          <a:p>
            <a:pPr marL="0" indent="0">
              <a:buNone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Samma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frågor användes för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samtliga kommuner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och för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samtliga myndighetsområden. Frågorna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var utvalda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och formulerade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för att passa alla verksamheter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Denna rapport omfattar endast företagsärenden. Resultat från andra målgrupper (privatpersoner, offentlig sektor m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) finns redovisade i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rapporter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och i SKLs webbportal.</a:t>
            </a:r>
          </a:p>
          <a:p>
            <a:pPr marL="0" indent="0">
              <a:buNone/>
            </a:pPr>
            <a:endParaRPr lang="sv-S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571999" y="2192400"/>
            <a:ext cx="3960000" cy="253993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Kommuner som har minst tolv (12) svar och minst ärenden inom bygglov och  miljö- och hälsoskydd kvalificerar sig att ingå i den sammanslagna rankingen. Inom respektive myndighetsområde räcker det med sju svar för att ingå i SBA-rankingen, medan SKL även här kräver tolv svar.</a:t>
            </a:r>
          </a:p>
          <a:p>
            <a:pPr marL="0" indent="0">
              <a:buNone/>
            </a:pP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Undersökningen har genomförts av Markör,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MIND Research och Sweco.  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ubbel hakparentes 6"/>
          <p:cNvSpPr/>
          <p:nvPr/>
        </p:nvSpPr>
        <p:spPr>
          <a:xfrm>
            <a:off x="5811908" y="312356"/>
            <a:ext cx="2646292" cy="1007562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 information om serviceundersökningen finns på </a:t>
            </a:r>
            <a:r>
              <a:rPr lang="sv-SE" sz="11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www.stockholmbusinessalliance.se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samt SKL.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Nöjd kund index, NKI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Undersökningen är upplagd enligt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analysmodellen ”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Nöjd-Kund-Index” (NKI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), vilket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 en etablerad modell för att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mäta kundnöjdhet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på en skala från 0-100,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där 100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 högsta betyg. Modellen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innebär att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man kan jämföra sig över tid och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med andra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verksamheter.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85" y="2445500"/>
            <a:ext cx="3038254" cy="18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85" y="2156315"/>
            <a:ext cx="1647936" cy="2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22714"/>
            <a:ext cx="4285000" cy="727828"/>
          </a:xfrm>
        </p:spPr>
        <p:txBody>
          <a:bodyPr anchor="ctr" anchorCtr="1"/>
          <a:lstStyle/>
          <a:p>
            <a:r>
              <a:rPr lang="sv-SE" dirty="0" smtClean="0"/>
              <a:t>Myndighetsområden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284999" y="154854"/>
            <a:ext cx="4727399" cy="4844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Brandskydd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Tillsyn och kontroll enligt lagen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om skydd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mot olyckor (LSO) samt tillstånd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och tillsyn enligt lagen om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brandfarliga och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explosiva varor (LBE) är en del av</a:t>
            </a:r>
          </a:p>
          <a:p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kommunens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totala tillsynsansvar.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Bygglov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Nästan allt byggande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påverkar omgivningen och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därför krävs bygglov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enligt plan- och byggförordningen.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Markupplåtelse</a:t>
            </a:r>
            <a:endParaRPr lang="sv-SE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En tillfällig upplåtelse av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kommunens mark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för t ex försäljning, uteservering,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evenemang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etc. Markförsäljning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och arrenden ingår inte!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Miljö- </a:t>
            </a: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hälsoskydd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Kommunen bedriver tillsyn och kontroll av verksamhet och anläggningar inom samtliga lagstiftningsområden inom miljö och hälsoskydd. Det finns flera lagar som styr kommunens arbete, varav den viktigaste är miljöbalken </a:t>
            </a:r>
            <a:endParaRPr lang="sv-SE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Livsmedelskontroll</a:t>
            </a:r>
          </a:p>
          <a:p>
            <a:r>
              <a:rPr lang="sv-SE" sz="10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Tillsyn enligt livsmedelslagen. </a:t>
            </a:r>
            <a:endParaRPr lang="sv-SE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v-S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Serveringstillstånd</a:t>
            </a:r>
            <a:endParaRPr lang="sv-SE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För att få servera alkoholhaltiga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drycker till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allmänheten krävs det enligt 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alkohollagen ett </a:t>
            </a:r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serveringstillstånd</a:t>
            </a:r>
            <a:r>
              <a:rPr lang="sv-SE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Dubbel hakparentes 4"/>
          <p:cNvSpPr/>
          <p:nvPr/>
        </p:nvSpPr>
        <p:spPr>
          <a:xfrm>
            <a:off x="504689" y="2891419"/>
            <a:ext cx="3572541" cy="165868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NKI-ranking tas fram totalt och för respektive myndighetsområde.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841750" y="30353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endParaRPr lang="sv-S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4258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Definition av service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28850" y="2224313"/>
            <a:ext cx="3420000" cy="25399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sz="1800" dirty="0" smtClean="0"/>
              <a:t>Kvalitetsfaktorer:</a:t>
            </a: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Tillgänglighet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Bemötande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Kompetens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Rättssäkerhet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Effektivitet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ubbel hakparentes 9"/>
          <p:cNvSpPr/>
          <p:nvPr/>
        </p:nvSpPr>
        <p:spPr>
          <a:xfrm>
            <a:off x="6194066" y="510363"/>
            <a:ext cx="2141860" cy="928823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Kvalitetsfaktorerna förklarar 89 procent av det totala NKI-betyget.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4556167" cy="727828"/>
          </a:xfrm>
        </p:spPr>
        <p:txBody>
          <a:bodyPr/>
          <a:lstStyle/>
          <a:p>
            <a:r>
              <a:rPr lang="sv-SE" dirty="0" smtClean="0"/>
              <a:t>55 SBA-kommuner har genomfört serviceundersökningen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953663" y="815217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Arboga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Botkyrka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Danderyd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Ekerö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Enköping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Eskilstuna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Flen*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Gnesta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Gävle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Hallstahammar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Haninge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Heby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Huddinge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Håbo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Järfälla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Karlskoga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Katrineholm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Knivsta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Kungsör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Köping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4953663" y="723569"/>
            <a:ext cx="381425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4953663" y="4521706"/>
            <a:ext cx="39322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017275" y="4524296"/>
            <a:ext cx="3920248" cy="5112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*För få ärenden för att ingå i rankingen</a:t>
            </a:r>
          </a:p>
          <a:p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**Saknar ärenden inom myndighetsområden som krävs för att</a:t>
            </a:r>
          </a:p>
          <a:p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ingå i total-rankingen.</a:t>
            </a:r>
          </a:p>
        </p:txBody>
      </p:sp>
      <p:sp>
        <p:nvSpPr>
          <p:cNvPr id="14" name="Dubbel hakparentes 13"/>
          <p:cNvSpPr/>
          <p:nvPr/>
        </p:nvSpPr>
        <p:spPr>
          <a:xfrm>
            <a:off x="361504" y="2548462"/>
            <a:ext cx="3725465" cy="1711842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55 SBA-kommuner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har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deltagit i undersökningen. Tillsammans med SKL har 154 kommuner deltagit.</a:t>
            </a: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285934" y="812628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Lidingö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Linköping*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Ludvika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Nacka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Norrköping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Norrtälje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Nykvarn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Nynäshamn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Oxelösund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Salem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Sandviken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Sigtuna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Smedjebacken*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Sollentuna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Solna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Strängnäs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Sundbyberg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544463" y="812627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Södertälje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Tierp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Trosa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Tyresö**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Täby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Upplands Väsby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Upplands-Bro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Uppsala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Vallentuna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Vaxholm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Värmdö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Västerås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Österåker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Östhammar</a:t>
            </a:r>
          </a:p>
        </p:txBody>
      </p:sp>
    </p:spTree>
    <p:extLst>
      <p:ext uri="{BB962C8B-B14F-4D97-AF65-F5344CB8AC3E}">
        <p14:creationId xmlns:p14="http://schemas.microsoft.com/office/powerpoint/2010/main" val="942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ubrik 5"/>
          <p:cNvSpPr>
            <a:spLocks noGrp="1"/>
          </p:cNvSpPr>
          <p:nvPr>
            <p:ph type="title"/>
          </p:nvPr>
        </p:nvSpPr>
        <p:spPr>
          <a:xfrm>
            <a:off x="397496" y="2135167"/>
            <a:ext cx="5675413" cy="727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v-SE" sz="4000" b="0" i="1" dirty="0" smtClean="0"/>
              <a:t>Resultat: </a:t>
            </a:r>
            <a:br>
              <a:rPr lang="sv-SE" sz="4000" b="0" i="1" dirty="0" smtClean="0"/>
            </a:br>
            <a:r>
              <a:rPr lang="sv-SE" sz="4000" b="0" i="1" dirty="0" smtClean="0"/>
              <a:t>2016-års ärenden</a:t>
            </a:r>
            <a:endParaRPr lang="sv-SE" sz="3600" b="0" i="1" dirty="0"/>
          </a:p>
        </p:txBody>
      </p:sp>
    </p:spTree>
    <p:extLst>
      <p:ext uri="{BB962C8B-B14F-4D97-AF65-F5344CB8AC3E}">
        <p14:creationId xmlns:p14="http://schemas.microsoft.com/office/powerpoint/2010/main" val="12862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2230" y="359509"/>
            <a:ext cx="5675413" cy="727828"/>
          </a:xfrm>
        </p:spPr>
        <p:txBody>
          <a:bodyPr/>
          <a:lstStyle/>
          <a:p>
            <a:r>
              <a:rPr lang="sv-SE" sz="2800" dirty="0" smtClean="0"/>
              <a:t>NKI 2014 och 2016 </a:t>
            </a:r>
            <a:br>
              <a:rPr lang="sv-SE" sz="2800" dirty="0" smtClean="0"/>
            </a:br>
            <a:r>
              <a:rPr lang="sv-SE" sz="2000" dirty="0" smtClean="0"/>
              <a:t>55 SBA-kommuner</a:t>
            </a:r>
            <a:endParaRPr lang="sv-SE" sz="28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26447"/>
              </p:ext>
            </p:extLst>
          </p:nvPr>
        </p:nvGraphicFramePr>
        <p:xfrm>
          <a:off x="396685" y="1264586"/>
          <a:ext cx="7539240" cy="3334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975">
                <a:tc>
                  <a:txBody>
                    <a:bodyPr/>
                    <a:lstStyle/>
                    <a:p>
                      <a:pPr marL="0" marR="0" indent="0" algn="l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Antal</a:t>
                      </a:r>
                      <a:r>
                        <a:rPr lang="sv-SE" sz="1800" baseline="0" dirty="0" smtClean="0"/>
                        <a:t> svar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Myndighetsområde</a:t>
                      </a:r>
                      <a:endParaRPr lang="sv-SE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NKI SBA</a:t>
                      </a:r>
                    </a:p>
                    <a:p>
                      <a:r>
                        <a:rPr lang="sv-SE" sz="1800" dirty="0" smtClean="0"/>
                        <a:t>2014    2016</a:t>
                      </a:r>
                      <a:endParaRPr lang="sv-SE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NKI SKL* 2016</a:t>
                      </a:r>
                      <a:endParaRPr lang="sv-S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1 077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Brandskydd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2 701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Bygglov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Markupplåtelse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1 828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Miljö- och hälsoskydd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 .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2 871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Livsmedelskontroll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 .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1 143</a:t>
                      </a:r>
                      <a:endParaRPr lang="sv-S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Serveringstillstånd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sv-S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10 424</a:t>
                      </a:r>
                      <a:endParaRPr lang="sv-SE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396685" y="4602089"/>
            <a:ext cx="6989016" cy="348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sv-SE" sz="1200" dirty="0" smtClean="0"/>
              <a:t>*Avser samtliga kommuner som gjort undersökningen genom SBA och SKL. . . = uppgift saknas (ny ämnesindelning 2015).</a:t>
            </a:r>
          </a:p>
        </p:txBody>
      </p:sp>
    </p:spTree>
    <p:extLst>
      <p:ext uri="{BB962C8B-B14F-4D97-AF65-F5344CB8AC3E}">
        <p14:creationId xmlns:p14="http://schemas.microsoft.com/office/powerpoint/2010/main" val="9050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R_mall">
  <a:themeElements>
    <a:clrScheme name="Anpassat 7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40064"/>
      </a:accent1>
      <a:accent2>
        <a:srgbClr val="006EBF"/>
      </a:accent2>
      <a:accent3>
        <a:srgbClr val="00867F"/>
      </a:accent3>
      <a:accent4>
        <a:srgbClr val="DD4A2C"/>
      </a:accent4>
      <a:accent5>
        <a:srgbClr val="5D237D"/>
      </a:accent5>
      <a:accent6>
        <a:srgbClr val="E6E6E6"/>
      </a:accent6>
      <a:hlink>
        <a:srgbClr val="000000"/>
      </a:hlink>
      <a:folHlink>
        <a:srgbClr val="E6E6E6"/>
      </a:folHlink>
    </a:clrScheme>
    <a:fontScheme name="Anpassat 51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400"/>
          </a:lnSpc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SBR_mall</Template>
  <TotalTime>6614</TotalTime>
  <Words>3404</Words>
  <Application>Microsoft Office PowerPoint</Application>
  <PresentationFormat>Bildspel på skärmen (16:9)</PresentationFormat>
  <Paragraphs>1711</Paragraphs>
  <Slides>17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Futura Std Book</vt:lpstr>
      <vt:lpstr>Wingdings</vt:lpstr>
      <vt:lpstr>SBR_mall</vt:lpstr>
      <vt:lpstr>Servicemätning 2016-års ärenden Stockholm Business Alliance, SBA  – en undersökning av 55 SBA-kommuners myndighetsutövning i Stockholmsregionen    2017-04-25</vt:lpstr>
      <vt:lpstr>Förord</vt:lpstr>
      <vt:lpstr>Undersökningens genomförande</vt:lpstr>
      <vt:lpstr>Nöjd kund index, NKI</vt:lpstr>
      <vt:lpstr>Myndighetsområden</vt:lpstr>
      <vt:lpstr>Definition av service</vt:lpstr>
      <vt:lpstr>55 SBA-kommuner har genomfört serviceundersökningen</vt:lpstr>
      <vt:lpstr>Resultat:  2016-års ärenden</vt:lpstr>
      <vt:lpstr>NKI 2014 och 2016  55 SBA-kommuner</vt:lpstr>
      <vt:lpstr>Betygsindex för kvalitetsfaktorer 55 SBA-kommuner</vt:lpstr>
      <vt:lpstr>Brandskydd SBA-kommuner, 2016-års ärenden </vt:lpstr>
      <vt:lpstr>Bygglov SBA-kommuner, 2016-års ärenden</vt:lpstr>
      <vt:lpstr>Markupplåtelse SBA-kommuner, 2016-års ärenden</vt:lpstr>
      <vt:lpstr>Miljö- och hälsoskydd SBA-kommuner, 2016-års ärenden</vt:lpstr>
      <vt:lpstr>Livsmedelskontroll SBA-kommuner, 2016-års ärenden</vt:lpstr>
      <vt:lpstr>Serveringstillstånd SBA-kommuner, 2016-års ärenden</vt:lpstr>
      <vt:lpstr>Samtliga myndighetsområden  SBA-kommuner, 2016-års ärenden</vt:lpstr>
    </vt:vector>
  </TitlesOfParts>
  <Company>Volvo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Näringlivsservice</dc:title>
  <dc:creator>Stefan Frid</dc:creator>
  <cp:lastModifiedBy>Stefan Frid</cp:lastModifiedBy>
  <cp:revision>412</cp:revision>
  <cp:lastPrinted>2017-04-19T14:22:52Z</cp:lastPrinted>
  <dcterms:created xsi:type="dcterms:W3CDTF">2016-01-11T12:43:53Z</dcterms:created>
  <dcterms:modified xsi:type="dcterms:W3CDTF">2017-04-20T08:39:00Z</dcterms:modified>
</cp:coreProperties>
</file>