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6"/>
  </p:sldMasterIdLst>
  <p:sldIdLst>
    <p:sldId id="256" r:id="rId7"/>
    <p:sldId id="257" r:id="rId8"/>
    <p:sldId id="448" r:id="rId9"/>
    <p:sldId id="386" r:id="rId10"/>
    <p:sldId id="341" r:id="rId11"/>
    <p:sldId id="343" r:id="rId12"/>
    <p:sldId id="433" r:id="rId13"/>
    <p:sldId id="390" r:id="rId14"/>
    <p:sldId id="434" r:id="rId15"/>
    <p:sldId id="392" r:id="rId16"/>
    <p:sldId id="395" r:id="rId17"/>
    <p:sldId id="398" r:id="rId18"/>
    <p:sldId id="411" r:id="rId19"/>
    <p:sldId id="416" r:id="rId20"/>
    <p:sldId id="417" r:id="rId21"/>
    <p:sldId id="413" r:id="rId22"/>
    <p:sldId id="419" r:id="rId23"/>
    <p:sldId id="414" r:id="rId24"/>
    <p:sldId id="436" r:id="rId25"/>
    <p:sldId id="401" r:id="rId26"/>
    <p:sldId id="437" r:id="rId27"/>
    <p:sldId id="421" r:id="rId28"/>
    <p:sldId id="438" r:id="rId29"/>
    <p:sldId id="422" r:id="rId30"/>
    <p:sldId id="439" r:id="rId31"/>
    <p:sldId id="402" r:id="rId32"/>
    <p:sldId id="440" r:id="rId33"/>
    <p:sldId id="423" r:id="rId34"/>
    <p:sldId id="441" r:id="rId35"/>
    <p:sldId id="424" r:id="rId36"/>
    <p:sldId id="442" r:id="rId37"/>
    <p:sldId id="403" r:id="rId38"/>
    <p:sldId id="443" r:id="rId39"/>
    <p:sldId id="425" r:id="rId40"/>
    <p:sldId id="427" r:id="rId41"/>
    <p:sldId id="444" r:id="rId42"/>
    <p:sldId id="429" r:id="rId43"/>
    <p:sldId id="445" r:id="rId44"/>
    <p:sldId id="430" r:id="rId45"/>
    <p:sldId id="446" r:id="rId46"/>
    <p:sldId id="431" r:id="rId47"/>
    <p:sldId id="447" r:id="rId48"/>
    <p:sldId id="432" r:id="rId49"/>
  </p:sldIdLst>
  <p:sldSz cx="12192000" cy="6858000"/>
  <p:notesSz cx="6797675" cy="9926638"/>
  <p:embeddedFontLst>
    <p:embeddedFont>
      <p:font typeface="Tahoma" panose="020B0604030504040204" pitchFamily="34" charset="0"/>
      <p:regular r:id="rId50"/>
      <p:bold r:id="rId51"/>
    </p:embeddedFont>
  </p:embeddedFontLst>
  <p:defaultTextStyle>
    <a:defPPr>
      <a:defRPr lang="sv-SE"/>
    </a:defPPr>
    <a:lvl1pPr marL="0" algn="l" defTabSz="685750" rtl="0" eaLnBrk="1" latinLnBrk="0" hangingPunct="1">
      <a:defRPr sz="1351" kern="1200">
        <a:solidFill>
          <a:schemeClr val="tx1"/>
        </a:solidFill>
        <a:latin typeface="+mn-lt"/>
        <a:ea typeface="+mn-ea"/>
        <a:cs typeface="+mn-cs"/>
      </a:defRPr>
    </a:lvl1pPr>
    <a:lvl2pPr marL="342874"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7"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4" algn="l" defTabSz="685750"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8"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30" d="100"/>
          <a:sy n="130" d="100"/>
        </p:scale>
        <p:origin x="110" y="178"/>
      </p:cViewPr>
      <p:guideLst>
        <p:guide orient="horz" pos="188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font" Target="fonts/font1.fntdata"/><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font" Target="fonts/font2.fntdata"/><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ida 1">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940C319-763F-464F-AEE7-7D3DB92D6213}"/>
              </a:ext>
            </a:extLst>
          </p:cNvPr>
          <p:cNvPicPr>
            <a:picLocks noChangeAspect="1"/>
          </p:cNvPicPr>
          <p:nvPr/>
        </p:nvPicPr>
        <p:blipFill>
          <a:blip r:embed="rId2"/>
          <a:stretch>
            <a:fillRect/>
          </a:stretch>
        </p:blipFill>
        <p:spPr>
          <a:xfrm>
            <a:off x="194565" y="193779"/>
            <a:ext cx="11802879" cy="6470449"/>
          </a:xfrm>
          <a:prstGeom prst="rect">
            <a:avLst/>
          </a:prstGeom>
        </p:spPr>
      </p:pic>
      <p:sp>
        <p:nvSpPr>
          <p:cNvPr id="11" name="Rubrik 1">
            <a:extLst>
              <a:ext uri="{FF2B5EF4-FFF2-40B4-BE49-F238E27FC236}">
                <a16:creationId xmlns:a16="http://schemas.microsoft.com/office/drawing/2014/main" id="{D973B88D-107D-524A-B6A1-810FF9761320}"/>
              </a:ext>
            </a:extLst>
          </p:cNvPr>
          <p:cNvSpPr>
            <a:spLocks noGrp="1"/>
          </p:cNvSpPr>
          <p:nvPr>
            <p:ph type="title" hasCustomPrompt="1"/>
          </p:nvPr>
        </p:nvSpPr>
        <p:spPr>
          <a:xfrm>
            <a:off x="1689457" y="2243317"/>
            <a:ext cx="6041707" cy="1325033"/>
          </a:xfrm>
          <a:prstGeom prst="rect">
            <a:avLst/>
          </a:prstGeom>
        </p:spPr>
        <p:txBody>
          <a:bodyPr/>
          <a:lstStyle>
            <a:lvl1pPr>
              <a:defRPr lang="en-GB" sz="8000" dirty="0">
                <a:solidFill>
                  <a:schemeClr val="bg1"/>
                </a:solidFill>
              </a:defRPr>
            </a:lvl1pPr>
          </a:lstStyle>
          <a:p>
            <a:r>
              <a:rPr lang="sv-SE" dirty="0"/>
              <a:t>Rubrik</a:t>
            </a:r>
            <a:endParaRPr lang="en-GB" dirty="0"/>
          </a:p>
        </p:txBody>
      </p:sp>
      <p:sp>
        <p:nvSpPr>
          <p:cNvPr id="12" name="Platshållare för text 3">
            <a:extLst>
              <a:ext uri="{FF2B5EF4-FFF2-40B4-BE49-F238E27FC236}">
                <a16:creationId xmlns:a16="http://schemas.microsoft.com/office/drawing/2014/main" id="{1F6DB36D-8843-1249-8704-20AAEEC8BB1C}"/>
              </a:ext>
            </a:extLst>
          </p:cNvPr>
          <p:cNvSpPr>
            <a:spLocks noGrp="1"/>
          </p:cNvSpPr>
          <p:nvPr>
            <p:ph type="body" sz="half" idx="2"/>
          </p:nvPr>
        </p:nvSpPr>
        <p:spPr>
          <a:xfrm>
            <a:off x="1689461" y="3619017"/>
            <a:ext cx="3989857" cy="960000"/>
          </a:xfrm>
          <a:prstGeom prst="rect">
            <a:avLst/>
          </a:prstGeom>
        </p:spPr>
        <p:txBody>
          <a:bodyPr/>
          <a:lstStyle>
            <a:lvl1pPr marL="0" indent="0">
              <a:buNone/>
              <a:defRPr sz="1800" b="0" i="0">
                <a:solidFill>
                  <a:schemeClr val="bg1"/>
                </a:solidFill>
                <a:latin typeface="Biko" panose="02000000000000000000" pitchFamily="2" charset="77"/>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a:t>Redigera format för bakgrundstext</a:t>
            </a:r>
          </a:p>
        </p:txBody>
      </p:sp>
      <p:sp>
        <p:nvSpPr>
          <p:cNvPr id="13" name="Platshållare för text 3">
            <a:extLst>
              <a:ext uri="{FF2B5EF4-FFF2-40B4-BE49-F238E27FC236}">
                <a16:creationId xmlns:a16="http://schemas.microsoft.com/office/drawing/2014/main" id="{C4DD8279-392A-EB49-B6A0-D7936A97CD92}"/>
              </a:ext>
            </a:extLst>
          </p:cNvPr>
          <p:cNvSpPr>
            <a:spLocks noGrp="1"/>
          </p:cNvSpPr>
          <p:nvPr>
            <p:ph type="body" sz="half" idx="10" hasCustomPrompt="1"/>
          </p:nvPr>
        </p:nvSpPr>
        <p:spPr>
          <a:xfrm>
            <a:off x="1910517" y="6158880"/>
            <a:ext cx="1206211" cy="321120"/>
          </a:xfrm>
          <a:prstGeom prst="rect">
            <a:avLst/>
          </a:prstGeom>
        </p:spPr>
        <p:txBody>
          <a:bodyPr/>
          <a:lstStyle>
            <a:lvl1pPr marL="0" indent="0">
              <a:buNone/>
              <a:defRPr sz="1467">
                <a:solidFill>
                  <a:schemeClr val="bg1"/>
                </a:solidFill>
                <a:latin typeface="Biko" panose="02000000000000000000" pitchFamily="2" charset="77"/>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Projekt</a:t>
            </a:r>
          </a:p>
        </p:txBody>
      </p:sp>
      <p:sp>
        <p:nvSpPr>
          <p:cNvPr id="14" name="Platshållare för text 3">
            <a:extLst>
              <a:ext uri="{FF2B5EF4-FFF2-40B4-BE49-F238E27FC236}">
                <a16:creationId xmlns:a16="http://schemas.microsoft.com/office/drawing/2014/main" id="{7EC2861F-F68E-C243-85AA-3EC5E6AAAEC3}"/>
              </a:ext>
            </a:extLst>
          </p:cNvPr>
          <p:cNvSpPr>
            <a:spLocks noGrp="1"/>
          </p:cNvSpPr>
          <p:nvPr>
            <p:ph type="body" sz="half" idx="11" hasCustomPrompt="1"/>
          </p:nvPr>
        </p:nvSpPr>
        <p:spPr>
          <a:xfrm>
            <a:off x="3425901" y="6158880"/>
            <a:ext cx="1206211" cy="321120"/>
          </a:xfrm>
          <a:prstGeom prst="rect">
            <a:avLst/>
          </a:prstGeom>
        </p:spPr>
        <p:txBody>
          <a:bodyPr/>
          <a:lstStyle>
            <a:lvl1pPr marL="0" indent="0">
              <a:buNone/>
              <a:defRPr sz="1467">
                <a:solidFill>
                  <a:schemeClr val="bg1"/>
                </a:solidFill>
                <a:latin typeface="Biko" panose="02000000000000000000" pitchFamily="2" charset="77"/>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Datum</a:t>
            </a:r>
          </a:p>
        </p:txBody>
      </p:sp>
      <p:sp>
        <p:nvSpPr>
          <p:cNvPr id="15" name="Platshållare för text 3">
            <a:extLst>
              <a:ext uri="{FF2B5EF4-FFF2-40B4-BE49-F238E27FC236}">
                <a16:creationId xmlns:a16="http://schemas.microsoft.com/office/drawing/2014/main" id="{BCB05247-14D4-7D4F-86C3-C4960A053243}"/>
              </a:ext>
            </a:extLst>
          </p:cNvPr>
          <p:cNvSpPr>
            <a:spLocks noGrp="1"/>
          </p:cNvSpPr>
          <p:nvPr>
            <p:ph type="body" sz="half" idx="12" hasCustomPrompt="1"/>
          </p:nvPr>
        </p:nvSpPr>
        <p:spPr>
          <a:xfrm>
            <a:off x="4927649" y="6158880"/>
            <a:ext cx="1206211" cy="321120"/>
          </a:xfrm>
          <a:prstGeom prst="rect">
            <a:avLst/>
          </a:prstGeom>
        </p:spPr>
        <p:txBody>
          <a:bodyPr/>
          <a:lstStyle>
            <a:lvl1pPr marL="0" indent="0">
              <a:buNone/>
              <a:defRPr sz="1467">
                <a:solidFill>
                  <a:schemeClr val="bg1"/>
                </a:solidFill>
                <a:latin typeface="Biko" panose="02000000000000000000" pitchFamily="2" charset="77"/>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Namn</a:t>
            </a:r>
          </a:p>
        </p:txBody>
      </p:sp>
      <p:pic>
        <p:nvPicPr>
          <p:cNvPr id="8" name="Bildobjekt 7">
            <a:extLst>
              <a:ext uri="{FF2B5EF4-FFF2-40B4-BE49-F238E27FC236}">
                <a16:creationId xmlns:a16="http://schemas.microsoft.com/office/drawing/2014/main" id="{78FA42E5-0DAD-9C4A-A48E-5990E9D1542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17" name="Frihandsfigur: Form 16">
            <a:extLst>
              <a:ext uri="{FF2B5EF4-FFF2-40B4-BE49-F238E27FC236}">
                <a16:creationId xmlns:a16="http://schemas.microsoft.com/office/drawing/2014/main" id="{50288CFA-65A0-4E1A-856F-813FB8DEB2D7}"/>
              </a:ext>
            </a:extLst>
          </p:cNvPr>
          <p:cNvSpPr/>
          <p:nvPr/>
        </p:nvSpPr>
        <p:spPr>
          <a:xfrm>
            <a:off x="7380013" y="1714893"/>
            <a:ext cx="4811987" cy="5143107"/>
          </a:xfrm>
          <a:custGeom>
            <a:avLst/>
            <a:gdLst>
              <a:gd name="connsiteX0" fmla="*/ 3608990 w 3608990"/>
              <a:gd name="connsiteY0" fmla="*/ 0 h 3857330"/>
              <a:gd name="connsiteX1" fmla="*/ 3608990 w 3608990"/>
              <a:gd name="connsiteY1" fmla="*/ 1334753 h 3857330"/>
              <a:gd name="connsiteX2" fmla="*/ 3436277 w 3608990"/>
              <a:gd name="connsiteY2" fmla="*/ 1343475 h 3857330"/>
              <a:gd name="connsiteX3" fmla="*/ 1333069 w 3608990"/>
              <a:gd name="connsiteY3" fmla="*/ 3674118 h 3857330"/>
              <a:gd name="connsiteX4" fmla="*/ 1342321 w 3608990"/>
              <a:gd name="connsiteY4" fmla="*/ 3857330 h 3857330"/>
              <a:gd name="connsiteX5" fmla="*/ 4633 w 3608990"/>
              <a:gd name="connsiteY5" fmla="*/ 3857330 h 3857330"/>
              <a:gd name="connsiteX6" fmla="*/ 0 w 3608990"/>
              <a:gd name="connsiteY6" fmla="*/ 3674118 h 3857330"/>
              <a:gd name="connsiteX7" fmla="*/ 3486652 w 3608990"/>
              <a:gd name="connsiteY7" fmla="*/ 3093 h 385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8990" h="3857330">
                <a:moveTo>
                  <a:pt x="3608990" y="0"/>
                </a:moveTo>
                <a:lnTo>
                  <a:pt x="3608990" y="1334753"/>
                </a:lnTo>
                <a:lnTo>
                  <a:pt x="3436277" y="1343475"/>
                </a:lnTo>
                <a:cubicBezTo>
                  <a:pt x="2254937" y="1463446"/>
                  <a:pt x="1333069" y="2461125"/>
                  <a:pt x="1333069" y="3674118"/>
                </a:cubicBezTo>
                <a:lnTo>
                  <a:pt x="1342321" y="3857330"/>
                </a:lnTo>
                <a:lnTo>
                  <a:pt x="4633" y="3857330"/>
                </a:lnTo>
                <a:lnTo>
                  <a:pt x="0" y="3674118"/>
                </a:lnTo>
                <a:cubicBezTo>
                  <a:pt x="0" y="1707466"/>
                  <a:pt x="1544465" y="101543"/>
                  <a:pt x="3486652" y="3093"/>
                </a:cubicBezTo>
                <a:close/>
              </a:path>
            </a:pathLst>
          </a:custGeom>
          <a:solidFill>
            <a:schemeClr val="bg1"/>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Tree>
    <p:extLst>
      <p:ext uri="{BB962C8B-B14F-4D97-AF65-F5344CB8AC3E}">
        <p14:creationId xmlns:p14="http://schemas.microsoft.com/office/powerpoint/2010/main" val="74053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pitelavdelare bild Syren">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D52AB3-7920-2D4E-A79B-FD13ECF8A173}"/>
              </a:ext>
            </a:extLst>
          </p:cNvPr>
          <p:cNvPicPr>
            <a:picLocks/>
          </p:cNvPicPr>
          <p:nvPr/>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9" name="Rektangel 8">
            <a:extLst>
              <a:ext uri="{FF2B5EF4-FFF2-40B4-BE49-F238E27FC236}">
                <a16:creationId xmlns:a16="http://schemas.microsoft.com/office/drawing/2014/main" id="{8ABE9E2D-9FB1-5C4E-B5EE-A63740F914BD}"/>
              </a:ext>
            </a:extLst>
          </p:cNvPr>
          <p:cNvSpPr>
            <a:spLocks/>
          </p:cNvSpPr>
          <p:nvPr/>
        </p:nvSpPr>
        <p:spPr>
          <a:xfrm>
            <a:off x="192000" y="192001"/>
            <a:ext cx="11808000" cy="6475200"/>
          </a:xfrm>
          <a:prstGeom prst="rect">
            <a:avLst/>
          </a:prstGeom>
          <a:solidFill>
            <a:srgbClr val="9F96C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67" dirty="0">
                <a:solidFill>
                  <a:schemeClr val="bg1"/>
                </a:solidFill>
              </a:defRPr>
            </a:lvl1pPr>
          </a:lstStyle>
          <a:p>
            <a:r>
              <a:rPr lang="sv-SE" dirty="0"/>
              <a:t>Rubrik</a:t>
            </a:r>
            <a:endParaRPr lang="en-GB" dirty="0"/>
          </a:p>
        </p:txBody>
      </p:sp>
      <p:sp>
        <p:nvSpPr>
          <p:cNvPr id="8" name="textruta 7">
            <a:extLst>
              <a:ext uri="{FF2B5EF4-FFF2-40B4-BE49-F238E27FC236}">
                <a16:creationId xmlns:a16="http://schemas.microsoft.com/office/drawing/2014/main" id="{816F3787-B740-4ED6-A305-3D2B880C264D}"/>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265598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pitelavdelare bild Pistage">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D52AB3-7920-2D4E-A79B-FD13ECF8A173}"/>
              </a:ext>
            </a:extLst>
          </p:cNvPr>
          <p:cNvPicPr>
            <a:picLocks/>
          </p:cNvPicPr>
          <p:nvPr/>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9" name="Rektangel 8">
            <a:extLst>
              <a:ext uri="{FF2B5EF4-FFF2-40B4-BE49-F238E27FC236}">
                <a16:creationId xmlns:a16="http://schemas.microsoft.com/office/drawing/2014/main" id="{8ABE9E2D-9FB1-5C4E-B5EE-A63740F914BD}"/>
              </a:ext>
            </a:extLst>
          </p:cNvPr>
          <p:cNvSpPr>
            <a:spLocks/>
          </p:cNvSpPr>
          <p:nvPr/>
        </p:nvSpPr>
        <p:spPr>
          <a:xfrm>
            <a:off x="192000" y="192001"/>
            <a:ext cx="11808000" cy="6475200"/>
          </a:xfrm>
          <a:prstGeom prst="rect">
            <a:avLst/>
          </a:prstGeom>
          <a:solidFill>
            <a:srgbClr val="8CDBB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67" dirty="0">
                <a:solidFill>
                  <a:schemeClr val="bg1"/>
                </a:solidFill>
              </a:defRPr>
            </a:lvl1pPr>
          </a:lstStyle>
          <a:p>
            <a:r>
              <a:rPr lang="sv-SE" dirty="0"/>
              <a:t>Rubrik</a:t>
            </a:r>
            <a:endParaRPr lang="en-GB" dirty="0"/>
          </a:p>
        </p:txBody>
      </p:sp>
      <p:sp>
        <p:nvSpPr>
          <p:cNvPr id="8" name="textruta 7">
            <a:extLst>
              <a:ext uri="{FF2B5EF4-FFF2-40B4-BE49-F238E27FC236}">
                <a16:creationId xmlns:a16="http://schemas.microsoft.com/office/drawing/2014/main" id="{88E8E12F-E9AD-4F8B-AFC9-3F88F2B7EB6B}"/>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010992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 + brödtext + bakgrun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FBF423D-246D-A34D-B65E-7AB0282843C3}"/>
              </a:ext>
            </a:extLst>
          </p:cNvPr>
          <p:cNvSpPr>
            <a:spLocks/>
          </p:cNvSpPr>
          <p:nvPr/>
        </p:nvSpPr>
        <p:spPr>
          <a:xfrm>
            <a:off x="192000" y="191400"/>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6AA12195-EAAF-8A46-A813-E797A2D822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6">
            <a:extLst>
              <a:ext uri="{FF2B5EF4-FFF2-40B4-BE49-F238E27FC236}">
                <a16:creationId xmlns:a16="http://schemas.microsoft.com/office/drawing/2014/main" id="{3119F2F0-37F3-2146-B524-9ED302113979}"/>
              </a:ext>
            </a:extLst>
          </p:cNvPr>
          <p:cNvSpPr>
            <a:spLocks noGrp="1"/>
          </p:cNvSpPr>
          <p:nvPr>
            <p:ph type="title" hasCustomPrompt="1"/>
          </p:nvPr>
        </p:nvSpPr>
        <p:spPr>
          <a:xfrm>
            <a:off x="960000" y="2784005"/>
            <a:ext cx="6624000" cy="720153"/>
          </a:xfrm>
          <a:prstGeom prst="rect">
            <a:avLst/>
          </a:prstGeom>
        </p:spPr>
        <p:txBody>
          <a:bodyPr>
            <a:noAutofit/>
          </a:bodyPr>
          <a:lstStyle>
            <a:lvl1pPr>
              <a:defRPr lang="sv-SE" dirty="0">
                <a:solidFill>
                  <a:schemeClr val="bg1"/>
                </a:solidFill>
              </a:defRPr>
            </a:lvl1pPr>
          </a:lstStyle>
          <a:p>
            <a:r>
              <a:rPr lang="sv-SE" dirty="0"/>
              <a:t>Rubrik</a:t>
            </a:r>
          </a:p>
        </p:txBody>
      </p:sp>
      <p:sp>
        <p:nvSpPr>
          <p:cNvPr id="8" name="Platshållare för text 3">
            <a:extLst>
              <a:ext uri="{FF2B5EF4-FFF2-40B4-BE49-F238E27FC236}">
                <a16:creationId xmlns:a16="http://schemas.microsoft.com/office/drawing/2014/main" id="{4B67A201-AEF6-2648-977B-266608186EE1}"/>
              </a:ext>
            </a:extLst>
          </p:cNvPr>
          <p:cNvSpPr>
            <a:spLocks noGrp="1"/>
          </p:cNvSpPr>
          <p:nvPr>
            <p:ph type="body" sz="half" idx="2" hasCustomPrompt="1"/>
          </p:nvPr>
        </p:nvSpPr>
        <p:spPr>
          <a:xfrm>
            <a:off x="959999" y="3475356"/>
            <a:ext cx="9600000" cy="2172645"/>
          </a:xfrm>
          <a:prstGeom prst="rect">
            <a:avLst/>
          </a:prstGeom>
        </p:spPr>
        <p:txBody>
          <a:bodyPr>
            <a:noAutofit/>
          </a:bodyPr>
          <a:lstStyle>
            <a:lvl1pPr marL="0" indent="0">
              <a:buNone/>
              <a:defRPr lang="sv-SE"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9" name="textruta 8">
            <a:extLst>
              <a:ext uri="{FF2B5EF4-FFF2-40B4-BE49-F238E27FC236}">
                <a16:creationId xmlns:a16="http://schemas.microsoft.com/office/drawing/2014/main" id="{6A8B0374-B68A-4C38-BDB6-207BB243FA44}"/>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5877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 brödtext + symbol">
    <p:spTree>
      <p:nvGrpSpPr>
        <p:cNvPr id="1" name=""/>
        <p:cNvGrpSpPr/>
        <p:nvPr/>
      </p:nvGrpSpPr>
      <p:grpSpPr>
        <a:xfrm>
          <a:off x="0" y="0"/>
          <a:ext cx="0" cy="0"/>
          <a:chOff x="0" y="0"/>
          <a:chExt cx="0" cy="0"/>
        </a:xfrm>
      </p:grpSpPr>
      <p:sp>
        <p:nvSpPr>
          <p:cNvPr id="12" name="Frihandsfigur: Form 11">
            <a:extLst>
              <a:ext uri="{FF2B5EF4-FFF2-40B4-BE49-F238E27FC236}">
                <a16:creationId xmlns:a16="http://schemas.microsoft.com/office/drawing/2014/main" id="{57FF4849-17BC-476F-AC6B-C82D4EABB407}"/>
              </a:ext>
            </a:extLst>
          </p:cNvPr>
          <p:cNvSpPr/>
          <p:nvPr/>
        </p:nvSpPr>
        <p:spPr>
          <a:xfrm>
            <a:off x="5" y="3322014"/>
            <a:ext cx="2236047" cy="3551391"/>
          </a:xfrm>
          <a:custGeom>
            <a:avLst/>
            <a:gdLst>
              <a:gd name="connsiteX0" fmla="*/ 0 w 1677035"/>
              <a:gd name="connsiteY0" fmla="*/ 0 h 2663543"/>
              <a:gd name="connsiteX1" fmla="*/ 96129 w 1677035"/>
              <a:gd name="connsiteY1" fmla="*/ 35183 h 2663543"/>
              <a:gd name="connsiteX2" fmla="*/ 1677035 w 1677035"/>
              <a:gd name="connsiteY2" fmla="*/ 2420216 h 2663543"/>
              <a:gd name="connsiteX3" fmla="*/ 1664748 w 1677035"/>
              <a:gd name="connsiteY3" fmla="*/ 2663543 h 2663543"/>
              <a:gd name="connsiteX4" fmla="*/ 718398 w 1677035"/>
              <a:gd name="connsiteY4" fmla="*/ 2663543 h 2663543"/>
              <a:gd name="connsiteX5" fmla="*/ 729792 w 1677035"/>
              <a:gd name="connsiteY5" fmla="*/ 2588891 h 2663543"/>
              <a:gd name="connsiteX6" fmla="*/ 738309 w 1677035"/>
              <a:gd name="connsiteY6" fmla="*/ 2420216 h 2663543"/>
              <a:gd name="connsiteX7" fmla="*/ 10963 w 1677035"/>
              <a:gd name="connsiteY7" fmla="*/ 1052243 h 2663543"/>
              <a:gd name="connsiteX8" fmla="*/ 0 w 1677035"/>
              <a:gd name="connsiteY8" fmla="*/ 1045582 h 266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35" h="2663543">
                <a:moveTo>
                  <a:pt x="0" y="0"/>
                </a:moveTo>
                <a:lnTo>
                  <a:pt x="96129" y="35183"/>
                </a:lnTo>
                <a:cubicBezTo>
                  <a:pt x="1025161" y="428131"/>
                  <a:pt x="1677035" y="1348047"/>
                  <a:pt x="1677035" y="2420216"/>
                </a:cubicBezTo>
                <a:lnTo>
                  <a:pt x="1664748" y="2663543"/>
                </a:lnTo>
                <a:lnTo>
                  <a:pt x="718398" y="2663543"/>
                </a:lnTo>
                <a:lnTo>
                  <a:pt x="729792" y="2588891"/>
                </a:lnTo>
                <a:cubicBezTo>
                  <a:pt x="735424" y="2533432"/>
                  <a:pt x="738309" y="2477161"/>
                  <a:pt x="738309" y="2420216"/>
                </a:cubicBezTo>
                <a:cubicBezTo>
                  <a:pt x="738309" y="1850769"/>
                  <a:pt x="449791" y="1348709"/>
                  <a:pt x="10963" y="1052243"/>
                </a:cubicBezTo>
                <a:lnTo>
                  <a:pt x="0" y="1045582"/>
                </a:lnTo>
                <a:close/>
              </a:path>
            </a:pathLst>
          </a:custGeom>
          <a:solidFill>
            <a:schemeClr val="accent2">
              <a:lumMod val="60000"/>
              <a:lumOff val="4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5"/>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0" lvl="3" indent="-120640"/>
            <a:r>
              <a:rPr lang="sv-SE" dirty="0"/>
              <a:t>Nivå fyra</a:t>
            </a:r>
          </a:p>
          <a:p>
            <a:pPr marL="120640" lvl="4" indent="-120640"/>
            <a:r>
              <a:rPr lang="sv-SE" dirty="0"/>
              <a:t>Nivå fem</a:t>
            </a:r>
          </a:p>
        </p:txBody>
      </p:sp>
      <p:sp>
        <p:nvSpPr>
          <p:cNvPr id="11" name="textruta 10">
            <a:extLst>
              <a:ext uri="{FF2B5EF4-FFF2-40B4-BE49-F238E27FC236}">
                <a16:creationId xmlns:a16="http://schemas.microsoft.com/office/drawing/2014/main" id="{EE331EAF-ED50-4830-BF93-ED311E2554BC}"/>
              </a:ext>
            </a:extLst>
          </p:cNvPr>
          <p:cNvSpPr txBox="1"/>
          <p:nvPr userDrawn="1"/>
        </p:nvSpPr>
        <p:spPr>
          <a:xfrm>
            <a:off x="216519" y="6213658"/>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57529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 brödtext">
    <p:spTree>
      <p:nvGrpSpPr>
        <p:cNvPr id="1" name=""/>
        <p:cNvGrpSpPr/>
        <p:nvPr/>
      </p:nvGrpSpPr>
      <p:grpSpPr>
        <a:xfrm>
          <a:off x="0" y="0"/>
          <a:ext cx="0" cy="0"/>
          <a:chOff x="0" y="0"/>
          <a:chExt cx="0" cy="0"/>
        </a:xfrm>
      </p:grpSpPr>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5"/>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0" lvl="3" indent="-120640"/>
            <a:r>
              <a:rPr lang="sv-SE" dirty="0"/>
              <a:t>Nivå fyra</a:t>
            </a:r>
          </a:p>
          <a:p>
            <a:pPr marL="120640" lvl="4" indent="-120640"/>
            <a:r>
              <a:rPr lang="sv-SE" dirty="0"/>
              <a:t>Nivå fem</a:t>
            </a:r>
          </a:p>
        </p:txBody>
      </p:sp>
      <p:sp>
        <p:nvSpPr>
          <p:cNvPr id="5" name="textruta 4">
            <a:extLst>
              <a:ext uri="{FF2B5EF4-FFF2-40B4-BE49-F238E27FC236}">
                <a16:creationId xmlns:a16="http://schemas.microsoft.com/office/drawing/2014/main" id="{C5ED3CC7-BB4F-40C1-95E7-1A7349DBA645}"/>
              </a:ext>
            </a:extLst>
          </p:cNvPr>
          <p:cNvSpPr txBox="1"/>
          <p:nvPr userDrawn="1"/>
        </p:nvSpPr>
        <p:spPr>
          <a:xfrm>
            <a:off x="216519" y="6213658"/>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561255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 brödtext + stående bild">
    <p:spTree>
      <p:nvGrpSpPr>
        <p:cNvPr id="1" name=""/>
        <p:cNvGrpSpPr/>
        <p:nvPr/>
      </p:nvGrpSpPr>
      <p:grpSpPr>
        <a:xfrm>
          <a:off x="0" y="0"/>
          <a:ext cx="0" cy="0"/>
          <a:chOff x="0" y="0"/>
          <a:chExt cx="0" cy="0"/>
        </a:xfrm>
      </p:grpSpPr>
      <p:sp>
        <p:nvSpPr>
          <p:cNvPr id="11" name="Frihandsfigur: Form 10">
            <a:extLst>
              <a:ext uri="{FF2B5EF4-FFF2-40B4-BE49-F238E27FC236}">
                <a16:creationId xmlns:a16="http://schemas.microsoft.com/office/drawing/2014/main" id="{5C6E4036-DE7B-4939-B619-5D15FC01D409}"/>
              </a:ext>
            </a:extLst>
          </p:cNvPr>
          <p:cNvSpPr/>
          <p:nvPr/>
        </p:nvSpPr>
        <p:spPr>
          <a:xfrm>
            <a:off x="5" y="3554982"/>
            <a:ext cx="2032001" cy="3303023"/>
          </a:xfrm>
          <a:custGeom>
            <a:avLst/>
            <a:gdLst>
              <a:gd name="connsiteX0" fmla="*/ 0 w 1524001"/>
              <a:gd name="connsiteY0" fmla="*/ 0 h 2477267"/>
              <a:gd name="connsiteX1" fmla="*/ 32099 w 1524001"/>
              <a:gd name="connsiteY1" fmla="*/ 8254 h 2477267"/>
              <a:gd name="connsiteX2" fmla="*/ 1524001 w 1524001"/>
              <a:gd name="connsiteY2" fmla="*/ 2036103 h 2477267"/>
              <a:gd name="connsiteX3" fmla="*/ 1495347 w 1524001"/>
              <a:gd name="connsiteY3" fmla="*/ 2385767 h 2477267"/>
              <a:gd name="connsiteX4" fmla="*/ 1476335 w 1524001"/>
              <a:gd name="connsiteY4" fmla="*/ 2477267 h 2477267"/>
              <a:gd name="connsiteX5" fmla="*/ 677252 w 1524001"/>
              <a:gd name="connsiteY5" fmla="*/ 2477267 h 2477267"/>
              <a:gd name="connsiteX6" fmla="*/ 702623 w 1524001"/>
              <a:gd name="connsiteY6" fmla="*/ 2406577 h 2477267"/>
              <a:gd name="connsiteX7" fmla="*/ 753960 w 1524001"/>
              <a:gd name="connsiteY7" fmla="*/ 2036103 h 2477267"/>
              <a:gd name="connsiteX8" fmla="*/ 45739 w 1524001"/>
              <a:gd name="connsiteY8" fmla="*/ 846166 h 2477267"/>
              <a:gd name="connsiteX9" fmla="*/ 0 w 1524001"/>
              <a:gd name="connsiteY9" fmla="*/ 824133 h 247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1" h="2477267">
                <a:moveTo>
                  <a:pt x="0" y="0"/>
                </a:moveTo>
                <a:lnTo>
                  <a:pt x="32099" y="8254"/>
                </a:lnTo>
                <a:cubicBezTo>
                  <a:pt x="896431" y="277089"/>
                  <a:pt x="1524001" y="1083308"/>
                  <a:pt x="1524001" y="2036103"/>
                </a:cubicBezTo>
                <a:cubicBezTo>
                  <a:pt x="1524001" y="2155203"/>
                  <a:pt x="1514195" y="2272012"/>
                  <a:pt x="1495347" y="2385767"/>
                </a:cubicBezTo>
                <a:lnTo>
                  <a:pt x="1476335" y="2477267"/>
                </a:lnTo>
                <a:lnTo>
                  <a:pt x="677252" y="2477267"/>
                </a:lnTo>
                <a:lnTo>
                  <a:pt x="702623" y="2406577"/>
                </a:lnTo>
                <a:cubicBezTo>
                  <a:pt x="736062" y="2288838"/>
                  <a:pt x="753960" y="2164561"/>
                  <a:pt x="753960" y="2036103"/>
                </a:cubicBezTo>
                <a:cubicBezTo>
                  <a:pt x="753960" y="1522273"/>
                  <a:pt x="467588" y="1075328"/>
                  <a:pt x="45739" y="846166"/>
                </a:cubicBezTo>
                <a:lnTo>
                  <a:pt x="0" y="824133"/>
                </a:lnTo>
                <a:close/>
              </a:path>
            </a:pathLst>
          </a:custGeom>
          <a:solidFill>
            <a:schemeClr val="accent3">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20" name="Platshållare för bild 2">
            <a:extLst>
              <a:ext uri="{FF2B5EF4-FFF2-40B4-BE49-F238E27FC236}">
                <a16:creationId xmlns:a16="http://schemas.microsoft.com/office/drawing/2014/main" id="{F8547EAC-CC08-D843-9DF1-CC42F97B17D5}"/>
              </a:ext>
            </a:extLst>
          </p:cNvPr>
          <p:cNvSpPr>
            <a:spLocks noGrp="1"/>
          </p:cNvSpPr>
          <p:nvPr>
            <p:ph type="pic" idx="1"/>
          </p:nvPr>
        </p:nvSpPr>
        <p:spPr>
          <a:xfrm>
            <a:off x="6585603" y="201101"/>
            <a:ext cx="5423436" cy="6475200"/>
          </a:xfrm>
          <a:prstGeom prst="rect">
            <a:avLst/>
          </a:prstGeom>
        </p:spPr>
        <p:txBody>
          <a:bodyPr/>
          <a:lstStyle>
            <a:lvl1pPr marL="0" indent="0">
              <a:buNone/>
              <a:defRPr lang="en-GB" dirty="0"/>
            </a:lvl1pPr>
            <a:lvl2pPr marL="609539" indent="0">
              <a:buNone/>
              <a:defRPr sz="3733"/>
            </a:lvl2pPr>
            <a:lvl3pPr marL="1219080" indent="0">
              <a:buNone/>
              <a:defRPr sz="3200"/>
            </a:lvl3pPr>
            <a:lvl4pPr marL="1828618" indent="0">
              <a:buNone/>
              <a:defRPr sz="2667"/>
            </a:lvl4pPr>
            <a:lvl5pPr marL="2438158" indent="0">
              <a:buNone/>
              <a:defRPr sz="2667"/>
            </a:lvl5pPr>
            <a:lvl6pPr marL="3047696" indent="0">
              <a:buNone/>
              <a:defRPr sz="2667"/>
            </a:lvl6pPr>
            <a:lvl7pPr marL="3657235" indent="0">
              <a:buNone/>
              <a:defRPr sz="2667"/>
            </a:lvl7pPr>
            <a:lvl8pPr marL="4266773" indent="0">
              <a:buNone/>
              <a:defRPr sz="2667"/>
            </a:lvl8pPr>
            <a:lvl9pPr marL="4876313" indent="0">
              <a:buNone/>
              <a:defRPr sz="2667"/>
            </a:lvl9pPr>
          </a:lstStyle>
          <a:p>
            <a:r>
              <a:rPr lang="sv-SE"/>
              <a:t>Klicka på ikonen för att lägga till en bild</a:t>
            </a:r>
            <a:endParaRPr lang="en-GB" dirty="0"/>
          </a:p>
        </p:txBody>
      </p:sp>
      <p:sp>
        <p:nvSpPr>
          <p:cNvPr id="17" name="Rubrik 6">
            <a:extLst>
              <a:ext uri="{FF2B5EF4-FFF2-40B4-BE49-F238E27FC236}">
                <a16:creationId xmlns:a16="http://schemas.microsoft.com/office/drawing/2014/main" id="{16F5E734-21B6-AC43-8307-EAD7B27F555B}"/>
              </a:ext>
            </a:extLst>
          </p:cNvPr>
          <p:cNvSpPr>
            <a:spLocks noGrp="1"/>
          </p:cNvSpPr>
          <p:nvPr>
            <p:ph type="title" hasCustomPrompt="1"/>
          </p:nvPr>
        </p:nvSpPr>
        <p:spPr>
          <a:xfrm>
            <a:off x="960000" y="2784005"/>
            <a:ext cx="5121952" cy="720153"/>
          </a:xfrm>
          <a:prstGeom prst="rect">
            <a:avLst/>
          </a:prstGeom>
        </p:spPr>
        <p:txBody>
          <a:bodyPr/>
          <a:lstStyle>
            <a:lvl1pPr>
              <a:defRPr lang="sv-SE" dirty="0"/>
            </a:lvl1pPr>
          </a:lstStyle>
          <a:p>
            <a:r>
              <a:rPr lang="sv-SE" dirty="0"/>
              <a:t>Rubrik</a:t>
            </a:r>
          </a:p>
        </p:txBody>
      </p:sp>
      <p:sp>
        <p:nvSpPr>
          <p:cNvPr id="18" name="Platshållare för text 3">
            <a:extLst>
              <a:ext uri="{FF2B5EF4-FFF2-40B4-BE49-F238E27FC236}">
                <a16:creationId xmlns:a16="http://schemas.microsoft.com/office/drawing/2014/main" id="{4242F91F-7491-2948-BFFD-46F5DEED2A1B}"/>
              </a:ext>
            </a:extLst>
          </p:cNvPr>
          <p:cNvSpPr>
            <a:spLocks noGrp="1"/>
          </p:cNvSpPr>
          <p:nvPr>
            <p:ph type="body" sz="half" idx="2" hasCustomPrompt="1"/>
          </p:nvPr>
        </p:nvSpPr>
        <p:spPr>
          <a:xfrm>
            <a:off x="960004" y="3475357"/>
            <a:ext cx="5121953" cy="3200947"/>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0" lvl="3" indent="-120640"/>
            <a:r>
              <a:rPr lang="sv-SE" dirty="0"/>
              <a:t>Nivå fyra</a:t>
            </a:r>
          </a:p>
          <a:p>
            <a:pPr marL="120640" lvl="4" indent="-120640"/>
            <a:r>
              <a:rPr lang="sv-SE" dirty="0"/>
              <a:t>Nivå fem</a:t>
            </a:r>
          </a:p>
        </p:txBody>
      </p:sp>
      <p:pic>
        <p:nvPicPr>
          <p:cNvPr id="8" name="Bildobjekt 125">
            <a:extLst>
              <a:ext uri="{FF2B5EF4-FFF2-40B4-BE49-F238E27FC236}">
                <a16:creationId xmlns:a16="http://schemas.microsoft.com/office/drawing/2014/main" id="{4F726289-2DA8-41EE-A1DB-CC38B0CC1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B9F5B6A9-A00A-4903-8D29-24FD61FD9BDB}"/>
              </a:ext>
            </a:extLst>
          </p:cNvPr>
          <p:cNvSpPr txBox="1"/>
          <p:nvPr userDrawn="1"/>
        </p:nvSpPr>
        <p:spPr>
          <a:xfrm>
            <a:off x="216519" y="6213658"/>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045352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 brödtext + liggande bild">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B77A71C-D240-4A62-80CE-228D4DE1719D}"/>
              </a:ext>
            </a:extLst>
          </p:cNvPr>
          <p:cNvSpPr/>
          <p:nvPr/>
        </p:nvSpPr>
        <p:spPr>
          <a:xfrm>
            <a:off x="8457468" y="2485526"/>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5"/>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4"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0" indent="-120640">
              <a:buFont typeface="Arial" panose="020B0604020202020204" pitchFamily="34" charset="0"/>
              <a:buChar char="•"/>
              <a:defRPr lang="sv-SE" dirty="0"/>
            </a:lvl4pPr>
            <a:lvl5pPr marL="120640" indent="-120640">
              <a:buFont typeface="Arial" panose="020B0604020202020204" pitchFamily="34" charset="0"/>
              <a:buChar char="•"/>
              <a:defRPr lang="sv-SE" dirty="0"/>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bild 2">
            <a:extLst>
              <a:ext uri="{FF2B5EF4-FFF2-40B4-BE49-F238E27FC236}">
                <a16:creationId xmlns:a16="http://schemas.microsoft.com/office/drawing/2014/main" id="{A5C91C99-E3E8-D742-8931-3F0B47743594}"/>
              </a:ext>
            </a:extLst>
          </p:cNvPr>
          <p:cNvSpPr>
            <a:spLocks noGrp="1"/>
          </p:cNvSpPr>
          <p:nvPr>
            <p:ph type="pic" idx="1"/>
          </p:nvPr>
        </p:nvSpPr>
        <p:spPr>
          <a:xfrm>
            <a:off x="6585603" y="201103"/>
            <a:ext cx="5423436" cy="3641693"/>
          </a:xfrm>
          <a:prstGeom prst="rect">
            <a:avLst/>
          </a:prstGeom>
        </p:spPr>
        <p:txBody>
          <a:bodyPr/>
          <a:lstStyle>
            <a:lvl1pPr marL="0" indent="0">
              <a:buNone/>
              <a:defRPr lang="en-GB" dirty="0"/>
            </a:lvl1pPr>
            <a:lvl2pPr marL="609539" indent="0">
              <a:buNone/>
              <a:defRPr sz="3733"/>
            </a:lvl2pPr>
            <a:lvl3pPr marL="1219080" indent="0">
              <a:buNone/>
              <a:defRPr sz="3200"/>
            </a:lvl3pPr>
            <a:lvl4pPr marL="1828618" indent="0">
              <a:buNone/>
              <a:defRPr sz="2667"/>
            </a:lvl4pPr>
            <a:lvl5pPr marL="2438158" indent="0">
              <a:buNone/>
              <a:defRPr sz="2667"/>
            </a:lvl5pPr>
            <a:lvl6pPr marL="3047696" indent="0">
              <a:buNone/>
              <a:defRPr sz="2667"/>
            </a:lvl6pPr>
            <a:lvl7pPr marL="3657235" indent="0">
              <a:buNone/>
              <a:defRPr sz="2667"/>
            </a:lvl7pPr>
            <a:lvl8pPr marL="4266773" indent="0">
              <a:buNone/>
              <a:defRPr sz="2667"/>
            </a:lvl8pPr>
            <a:lvl9pPr marL="4876313" indent="0">
              <a:buNone/>
              <a:defRPr sz="2667"/>
            </a:lvl9pPr>
          </a:lstStyle>
          <a:p>
            <a:r>
              <a:rPr lang="sv-SE"/>
              <a:t>Klicka på ikonen för att lägga till en bild</a:t>
            </a:r>
            <a:endParaRPr lang="en-GB" dirty="0"/>
          </a:p>
        </p:txBody>
      </p:sp>
      <p:pic>
        <p:nvPicPr>
          <p:cNvPr id="16" name="Bildobjekt 125">
            <a:extLst>
              <a:ext uri="{FF2B5EF4-FFF2-40B4-BE49-F238E27FC236}">
                <a16:creationId xmlns:a16="http://schemas.microsoft.com/office/drawing/2014/main" id="{8E1A35BC-3BF5-A44B-AC3A-7A9778366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1C65A02D-A2C4-47C5-B886-6E5BAB84FA84}"/>
              </a:ext>
            </a:extLst>
          </p:cNvPr>
          <p:cNvSpPr txBox="1"/>
          <p:nvPr userDrawn="1"/>
        </p:nvSpPr>
        <p:spPr>
          <a:xfrm>
            <a:off x="216519" y="6213658"/>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680972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 brödtext + 2 st bilder">
    <p:spTree>
      <p:nvGrpSpPr>
        <p:cNvPr id="1" name=""/>
        <p:cNvGrpSpPr/>
        <p:nvPr/>
      </p:nvGrpSpPr>
      <p:grpSpPr>
        <a:xfrm>
          <a:off x="0" y="0"/>
          <a:ext cx="0" cy="0"/>
          <a:chOff x="0" y="0"/>
          <a:chExt cx="0" cy="0"/>
        </a:xfrm>
      </p:grpSpPr>
      <p:sp>
        <p:nvSpPr>
          <p:cNvPr id="9" name="Frihandsfigur: Form 8">
            <a:extLst>
              <a:ext uri="{FF2B5EF4-FFF2-40B4-BE49-F238E27FC236}">
                <a16:creationId xmlns:a16="http://schemas.microsoft.com/office/drawing/2014/main" id="{ADBF5B55-9899-4BB0-B215-E04635A42355}"/>
              </a:ext>
            </a:extLst>
          </p:cNvPr>
          <p:cNvSpPr/>
          <p:nvPr/>
        </p:nvSpPr>
        <p:spPr>
          <a:xfrm>
            <a:off x="8457468" y="2485526"/>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5"/>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4"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0" indent="-120640">
              <a:buFont typeface="Arial" panose="020B0604020202020204" pitchFamily="34" charset="0"/>
              <a:buChar char="•"/>
              <a:defRPr lang="sv-SE" dirty="0"/>
            </a:lvl4pPr>
            <a:lvl5pPr marL="120640" indent="-120640">
              <a:buFont typeface="Arial" panose="020B0604020202020204" pitchFamily="34" charset="0"/>
              <a:buChar char="•"/>
              <a:defRPr lang="sv-SE" dirty="0"/>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bild 2">
            <a:extLst>
              <a:ext uri="{FF2B5EF4-FFF2-40B4-BE49-F238E27FC236}">
                <a16:creationId xmlns:a16="http://schemas.microsoft.com/office/drawing/2014/main" id="{F35AB313-7A46-3049-99A0-E5950AB427FD}"/>
              </a:ext>
            </a:extLst>
          </p:cNvPr>
          <p:cNvSpPr>
            <a:spLocks noGrp="1"/>
          </p:cNvSpPr>
          <p:nvPr>
            <p:ph type="pic" idx="1"/>
          </p:nvPr>
        </p:nvSpPr>
        <p:spPr>
          <a:xfrm>
            <a:off x="7124585" y="178438"/>
            <a:ext cx="4884451" cy="3170060"/>
          </a:xfrm>
          <a:prstGeom prst="rect">
            <a:avLst/>
          </a:prstGeom>
        </p:spPr>
        <p:txBody>
          <a:bodyPr/>
          <a:lstStyle>
            <a:lvl1pPr marL="0" indent="0">
              <a:buNone/>
              <a:defRPr lang="en-GB" dirty="0"/>
            </a:lvl1pPr>
            <a:lvl2pPr marL="609539" indent="0">
              <a:buNone/>
              <a:defRPr sz="3733"/>
            </a:lvl2pPr>
            <a:lvl3pPr marL="1219080" indent="0">
              <a:buNone/>
              <a:defRPr sz="3200"/>
            </a:lvl3pPr>
            <a:lvl4pPr marL="1828618" indent="0">
              <a:buNone/>
              <a:defRPr sz="2667"/>
            </a:lvl4pPr>
            <a:lvl5pPr marL="2438158" indent="0">
              <a:buNone/>
              <a:defRPr sz="2667"/>
            </a:lvl5pPr>
            <a:lvl6pPr marL="3047696" indent="0">
              <a:buNone/>
              <a:defRPr sz="2667"/>
            </a:lvl6pPr>
            <a:lvl7pPr marL="3657235" indent="0">
              <a:buNone/>
              <a:defRPr sz="2667"/>
            </a:lvl7pPr>
            <a:lvl8pPr marL="4266773" indent="0">
              <a:buNone/>
              <a:defRPr sz="2667"/>
            </a:lvl8pPr>
            <a:lvl9pPr marL="4876313" indent="0">
              <a:buNone/>
              <a:defRPr sz="2667"/>
            </a:lvl9pPr>
          </a:lstStyle>
          <a:p>
            <a:r>
              <a:rPr lang="sv-SE"/>
              <a:t>Klicka på ikonen för att lägga till en bild</a:t>
            </a:r>
            <a:endParaRPr lang="en-GB" dirty="0"/>
          </a:p>
        </p:txBody>
      </p:sp>
      <p:sp>
        <p:nvSpPr>
          <p:cNvPr id="14" name="Platshållare för bild 2">
            <a:extLst>
              <a:ext uri="{FF2B5EF4-FFF2-40B4-BE49-F238E27FC236}">
                <a16:creationId xmlns:a16="http://schemas.microsoft.com/office/drawing/2014/main" id="{FC5EA710-6462-5841-8B8C-2B6F8CEA0737}"/>
              </a:ext>
            </a:extLst>
          </p:cNvPr>
          <p:cNvSpPr>
            <a:spLocks noGrp="1"/>
          </p:cNvSpPr>
          <p:nvPr>
            <p:ph type="pic" idx="10"/>
          </p:nvPr>
        </p:nvSpPr>
        <p:spPr>
          <a:xfrm>
            <a:off x="7124585" y="3506243"/>
            <a:ext cx="4884451" cy="3170060"/>
          </a:xfrm>
          <a:prstGeom prst="rect">
            <a:avLst/>
          </a:prstGeom>
        </p:spPr>
        <p:txBody>
          <a:bodyPr/>
          <a:lstStyle>
            <a:lvl1pPr marL="0" indent="0">
              <a:buNone/>
              <a:defRPr lang="en-GB" dirty="0"/>
            </a:lvl1pPr>
            <a:lvl2pPr marL="609539" indent="0">
              <a:buNone/>
              <a:defRPr sz="3733"/>
            </a:lvl2pPr>
            <a:lvl3pPr marL="1219080" indent="0">
              <a:buNone/>
              <a:defRPr sz="3200"/>
            </a:lvl3pPr>
            <a:lvl4pPr marL="1828618" indent="0">
              <a:buNone/>
              <a:defRPr sz="2667"/>
            </a:lvl4pPr>
            <a:lvl5pPr marL="2438158" indent="0">
              <a:buNone/>
              <a:defRPr sz="2667"/>
            </a:lvl5pPr>
            <a:lvl6pPr marL="3047696" indent="0">
              <a:buNone/>
              <a:defRPr sz="2667"/>
            </a:lvl6pPr>
            <a:lvl7pPr marL="3657235" indent="0">
              <a:buNone/>
              <a:defRPr sz="2667"/>
            </a:lvl7pPr>
            <a:lvl8pPr marL="4266773" indent="0">
              <a:buNone/>
              <a:defRPr sz="2667"/>
            </a:lvl8pPr>
            <a:lvl9pPr marL="4876313" indent="0">
              <a:buNone/>
              <a:defRPr sz="2667"/>
            </a:lvl9pPr>
          </a:lstStyle>
          <a:p>
            <a:r>
              <a:rPr lang="sv-SE"/>
              <a:t>Klicka på ikonen för att lägga till en bild</a:t>
            </a:r>
            <a:endParaRPr lang="en-GB" dirty="0"/>
          </a:p>
        </p:txBody>
      </p:sp>
      <p:pic>
        <p:nvPicPr>
          <p:cNvPr id="12" name="Bildobjekt 125">
            <a:extLst>
              <a:ext uri="{FF2B5EF4-FFF2-40B4-BE49-F238E27FC236}">
                <a16:creationId xmlns:a16="http://schemas.microsoft.com/office/drawing/2014/main" id="{E4803F4E-A94A-463E-8842-977442858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8" name="textruta 7">
            <a:extLst>
              <a:ext uri="{FF2B5EF4-FFF2-40B4-BE49-F238E27FC236}">
                <a16:creationId xmlns:a16="http://schemas.microsoft.com/office/drawing/2014/main" id="{7A306744-321A-4B20-9483-D1F28FF9C819}"/>
              </a:ext>
            </a:extLst>
          </p:cNvPr>
          <p:cNvSpPr txBox="1"/>
          <p:nvPr userDrawn="1"/>
        </p:nvSpPr>
        <p:spPr>
          <a:xfrm>
            <a:off x="216519" y="6213658"/>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36701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 brödtext 2 spalter (1)">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1D26D09-D37D-4B52-BA65-94D722404C10}"/>
              </a:ext>
            </a:extLst>
          </p:cNvPr>
          <p:cNvSpPr/>
          <p:nvPr/>
        </p:nvSpPr>
        <p:spPr>
          <a:xfrm>
            <a:off x="8683504" y="3849333"/>
            <a:ext cx="3508496" cy="3008667"/>
          </a:xfrm>
          <a:custGeom>
            <a:avLst/>
            <a:gdLst>
              <a:gd name="connsiteX0" fmla="*/ 2564812 w 2631372"/>
              <a:gd name="connsiteY0" fmla="*/ 0 h 2256500"/>
              <a:gd name="connsiteX1" fmla="*/ 2631372 w 2631372"/>
              <a:gd name="connsiteY1" fmla="*/ 3361 h 2256500"/>
              <a:gd name="connsiteX2" fmla="*/ 2631372 w 2631372"/>
              <a:gd name="connsiteY2" fmla="*/ 942087 h 2256500"/>
              <a:gd name="connsiteX3" fmla="*/ 2564812 w 2631372"/>
              <a:gd name="connsiteY3" fmla="*/ 938726 h 2256500"/>
              <a:gd name="connsiteX4" fmla="*/ 948609 w 2631372"/>
              <a:gd name="connsiteY4" fmla="*/ 2255970 h 2256500"/>
              <a:gd name="connsiteX5" fmla="*/ 948528 w 2631372"/>
              <a:gd name="connsiteY5" fmla="*/ 2256500 h 2256500"/>
              <a:gd name="connsiteX6" fmla="*/ 0 w 2631372"/>
              <a:gd name="connsiteY6" fmla="*/ 2256500 h 2256500"/>
              <a:gd name="connsiteX7" fmla="*/ 28954 w 2631372"/>
              <a:gd name="connsiteY7" fmla="*/ 2066784 h 2256500"/>
              <a:gd name="connsiteX8" fmla="*/ 2564812 w 2631372"/>
              <a:gd name="connsiteY8" fmla="*/ 0 h 225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372" h="2256500">
                <a:moveTo>
                  <a:pt x="2564812" y="0"/>
                </a:moveTo>
                <a:lnTo>
                  <a:pt x="2631372" y="3361"/>
                </a:lnTo>
                <a:lnTo>
                  <a:pt x="2631372" y="942087"/>
                </a:lnTo>
                <a:lnTo>
                  <a:pt x="2564812" y="938726"/>
                </a:lnTo>
                <a:cubicBezTo>
                  <a:pt x="1767587" y="938726"/>
                  <a:pt x="1102439" y="1504221"/>
                  <a:pt x="948609" y="2255970"/>
                </a:cubicBezTo>
                <a:lnTo>
                  <a:pt x="948528" y="2256500"/>
                </a:lnTo>
                <a:lnTo>
                  <a:pt x="0" y="2256500"/>
                </a:lnTo>
                <a:lnTo>
                  <a:pt x="28954" y="2066784"/>
                </a:lnTo>
                <a:cubicBezTo>
                  <a:pt x="270317" y="887273"/>
                  <a:pt x="1313948" y="0"/>
                  <a:pt x="2564812" y="0"/>
                </a:cubicBezTo>
                <a:close/>
              </a:path>
            </a:pathLst>
          </a:custGeom>
          <a:solidFill>
            <a:schemeClr val="accent2">
              <a:lumMod val="60000"/>
              <a:lumOff val="4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5200" y="2777069"/>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5205" y="3471333"/>
            <a:ext cx="5121953" cy="3200947"/>
          </a:xfrm>
          <a:prstGeom prst="rect">
            <a:avLst/>
          </a:prstGeom>
        </p:spPr>
        <p:txBody>
          <a:bodyPr/>
          <a:lstStyle>
            <a:lvl1pPr marL="0" indent="0">
              <a:buNone/>
              <a:tabLst/>
              <a:defRPr lang="sv-SE" dirty="0"/>
            </a:lvl1pPr>
            <a:lvl2pPr marL="0" indent="0">
              <a:buNone/>
              <a:tabLst/>
              <a:defRPr lang="sv-SE" dirty="0"/>
            </a:lvl2pPr>
            <a:lvl3pPr marL="0" indent="0">
              <a:buNone/>
              <a:tabLst/>
              <a:defRPr lang="sv-SE" dirty="0"/>
            </a:lvl3pPr>
            <a:lvl4pPr marL="120640" indent="-120640">
              <a:buFont typeface="Arial" panose="020B0604020202020204" pitchFamily="34" charset="0"/>
              <a:buChar char="•"/>
              <a:tabLst/>
              <a:defRPr lang="sv-SE" dirty="0"/>
            </a:lvl4pPr>
            <a:lvl5pPr marL="120640" indent="-120640">
              <a:buFont typeface="Arial" panose="020B0604020202020204" pitchFamily="34" charset="0"/>
              <a:buChar char="•"/>
              <a:tabLst/>
              <a:defRPr lang="sv-SE" dirty="0"/>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5">
            <a:extLst>
              <a:ext uri="{FF2B5EF4-FFF2-40B4-BE49-F238E27FC236}">
                <a16:creationId xmlns:a16="http://schemas.microsoft.com/office/drawing/2014/main" id="{6952C3F3-C11F-5648-917C-5D4D84E3C31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pic>
        <p:nvPicPr>
          <p:cNvPr id="17" name="Bildobjekt 125">
            <a:extLst>
              <a:ext uri="{FF2B5EF4-FFF2-40B4-BE49-F238E27FC236}">
                <a16:creationId xmlns:a16="http://schemas.microsoft.com/office/drawing/2014/main" id="{8357ABD9-A000-D641-A263-30F3B7879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8" name="Platshållare för text 3">
            <a:extLst>
              <a:ext uri="{FF2B5EF4-FFF2-40B4-BE49-F238E27FC236}">
                <a16:creationId xmlns:a16="http://schemas.microsoft.com/office/drawing/2014/main" id="{29393E06-8CC1-F645-B8F7-044D9455E306}"/>
              </a:ext>
            </a:extLst>
          </p:cNvPr>
          <p:cNvSpPr>
            <a:spLocks noGrp="1"/>
          </p:cNvSpPr>
          <p:nvPr>
            <p:ph type="body" sz="half" idx="10" hasCustomPrompt="1"/>
          </p:nvPr>
        </p:nvSpPr>
        <p:spPr>
          <a:xfrm>
            <a:off x="6247973" y="3471333"/>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0" indent="-120640">
              <a:buFont typeface="Arial" panose="020B0604020202020204" pitchFamily="34" charset="0"/>
              <a:buChar char="•"/>
              <a:defRPr lang="sv-SE" dirty="0"/>
            </a:lvl4pPr>
            <a:lvl5pPr marL="120640" indent="-120640">
              <a:buFont typeface="Arial" panose="020B0604020202020204" pitchFamily="34" charset="0"/>
              <a:buChar char="•"/>
              <a:defRPr lang="sv-SE" dirty="0"/>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9" name="textruta 8">
            <a:extLst>
              <a:ext uri="{FF2B5EF4-FFF2-40B4-BE49-F238E27FC236}">
                <a16:creationId xmlns:a16="http://schemas.microsoft.com/office/drawing/2014/main" id="{C5FCFBED-815A-4D96-A213-330320B4C4E3}"/>
              </a:ext>
            </a:extLst>
          </p:cNvPr>
          <p:cNvSpPr txBox="1"/>
          <p:nvPr userDrawn="1"/>
        </p:nvSpPr>
        <p:spPr>
          <a:xfrm>
            <a:off x="216519" y="6213658"/>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826818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 + ikoner + brödtext">
    <p:spTree>
      <p:nvGrpSpPr>
        <p:cNvPr id="1" name=""/>
        <p:cNvGrpSpPr/>
        <p:nvPr/>
      </p:nvGrpSpPr>
      <p:grpSpPr>
        <a:xfrm>
          <a:off x="0" y="0"/>
          <a:ext cx="0" cy="0"/>
          <a:chOff x="0" y="0"/>
          <a:chExt cx="0" cy="0"/>
        </a:xfrm>
      </p:grpSpPr>
      <p:sp>
        <p:nvSpPr>
          <p:cNvPr id="32" name="Frihandsfigur: Form 31">
            <a:extLst>
              <a:ext uri="{FF2B5EF4-FFF2-40B4-BE49-F238E27FC236}">
                <a16:creationId xmlns:a16="http://schemas.microsoft.com/office/drawing/2014/main" id="{3E735605-5AC9-459C-B5F2-5378009E5FF0}"/>
              </a:ext>
            </a:extLst>
          </p:cNvPr>
          <p:cNvSpPr/>
          <p:nvPr/>
        </p:nvSpPr>
        <p:spPr>
          <a:xfrm>
            <a:off x="8685805" y="3864415"/>
            <a:ext cx="3506195" cy="2993588"/>
          </a:xfrm>
          <a:custGeom>
            <a:avLst/>
            <a:gdLst>
              <a:gd name="connsiteX0" fmla="*/ 2563086 w 2629646"/>
              <a:gd name="connsiteY0" fmla="*/ 0 h 2245191"/>
              <a:gd name="connsiteX1" fmla="*/ 2629646 w 2629646"/>
              <a:gd name="connsiteY1" fmla="*/ 3361 h 2245191"/>
              <a:gd name="connsiteX2" fmla="*/ 2629646 w 2629646"/>
              <a:gd name="connsiteY2" fmla="*/ 942087 h 2245191"/>
              <a:gd name="connsiteX3" fmla="*/ 2563086 w 2629646"/>
              <a:gd name="connsiteY3" fmla="*/ 938726 h 2245191"/>
              <a:gd name="connsiteX4" fmla="*/ 987535 w 2629646"/>
              <a:gd name="connsiteY4" fmla="*/ 2097870 h 2245191"/>
              <a:gd name="connsiteX5" fmla="*/ 949654 w 2629646"/>
              <a:gd name="connsiteY5" fmla="*/ 2245191 h 2245191"/>
              <a:gd name="connsiteX6" fmla="*/ 0 w 2629646"/>
              <a:gd name="connsiteY6" fmla="*/ 2245191 h 2245191"/>
              <a:gd name="connsiteX7" fmla="*/ 27228 w 2629646"/>
              <a:gd name="connsiteY7" fmla="*/ 2066784 h 2245191"/>
              <a:gd name="connsiteX8" fmla="*/ 2563086 w 2629646"/>
              <a:gd name="connsiteY8" fmla="*/ 0 h 22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9646" h="2245191">
                <a:moveTo>
                  <a:pt x="2563086" y="0"/>
                </a:moveTo>
                <a:lnTo>
                  <a:pt x="2629646" y="3361"/>
                </a:lnTo>
                <a:lnTo>
                  <a:pt x="2629646" y="942087"/>
                </a:lnTo>
                <a:lnTo>
                  <a:pt x="2563086" y="938726"/>
                </a:lnTo>
                <a:cubicBezTo>
                  <a:pt x="1822805" y="938726"/>
                  <a:pt x="1196408" y="1426321"/>
                  <a:pt x="987535" y="2097870"/>
                </a:cubicBezTo>
                <a:lnTo>
                  <a:pt x="949654" y="2245191"/>
                </a:lnTo>
                <a:lnTo>
                  <a:pt x="0" y="2245191"/>
                </a:lnTo>
                <a:lnTo>
                  <a:pt x="27228" y="2066784"/>
                </a:lnTo>
                <a:cubicBezTo>
                  <a:pt x="268591" y="887273"/>
                  <a:pt x="1312222" y="0"/>
                  <a:pt x="2563086" y="0"/>
                </a:cubicBezTo>
                <a:close/>
              </a:path>
            </a:pathLst>
          </a:custGeom>
          <a:solidFill>
            <a:srgbClr val="E5928E"/>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18" name="Bildobjekt 125">
            <a:extLst>
              <a:ext uri="{FF2B5EF4-FFF2-40B4-BE49-F238E27FC236}">
                <a16:creationId xmlns:a16="http://schemas.microsoft.com/office/drawing/2014/main" id="{AF1B6805-1BED-064F-ADFE-BC36999BA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9" name="Rubrik 6">
            <a:extLst>
              <a:ext uri="{FF2B5EF4-FFF2-40B4-BE49-F238E27FC236}">
                <a16:creationId xmlns:a16="http://schemas.microsoft.com/office/drawing/2014/main" id="{F8C28693-FBAD-F646-AEE2-CDB0BB475A0E}"/>
              </a:ext>
            </a:extLst>
          </p:cNvPr>
          <p:cNvSpPr>
            <a:spLocks noGrp="1"/>
          </p:cNvSpPr>
          <p:nvPr>
            <p:ph type="title" hasCustomPrompt="1"/>
          </p:nvPr>
        </p:nvSpPr>
        <p:spPr>
          <a:xfrm>
            <a:off x="960000" y="662445"/>
            <a:ext cx="5121952" cy="720153"/>
          </a:xfrm>
          <a:prstGeom prst="rect">
            <a:avLst/>
          </a:prstGeom>
        </p:spPr>
        <p:txBody>
          <a:bodyPr/>
          <a:lstStyle>
            <a:lvl1pPr>
              <a:defRPr lang="sv-SE" dirty="0"/>
            </a:lvl1pPr>
          </a:lstStyle>
          <a:p>
            <a:r>
              <a:rPr lang="sv-SE" dirty="0"/>
              <a:t>Rubrik</a:t>
            </a:r>
          </a:p>
        </p:txBody>
      </p:sp>
      <p:sp>
        <p:nvSpPr>
          <p:cNvPr id="20" name="Platshållare för text 3">
            <a:extLst>
              <a:ext uri="{FF2B5EF4-FFF2-40B4-BE49-F238E27FC236}">
                <a16:creationId xmlns:a16="http://schemas.microsoft.com/office/drawing/2014/main" id="{7BE93A27-585E-7E40-9FA6-036E3EBFBB68}"/>
              </a:ext>
            </a:extLst>
          </p:cNvPr>
          <p:cNvSpPr>
            <a:spLocks noGrp="1"/>
          </p:cNvSpPr>
          <p:nvPr>
            <p:ph type="body" sz="half" idx="2" hasCustomPrompt="1"/>
          </p:nvPr>
        </p:nvSpPr>
        <p:spPr>
          <a:xfrm>
            <a:off x="959999" y="5433006"/>
            <a:ext cx="7128000" cy="854999"/>
          </a:xfrm>
          <a:prstGeom prst="rect">
            <a:avLst/>
          </a:prstGeom>
        </p:spPr>
        <p:txBody>
          <a:bodyPr/>
          <a:lstStyle>
            <a:lvl1pPr marL="0" indent="0">
              <a:lnSpc>
                <a:spcPct val="90000"/>
              </a:lnSpc>
              <a:buNone/>
              <a:defRPr lang="sv-SE" sz="1400" dirty="0"/>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21" name="Platshållare för text 3">
            <a:extLst>
              <a:ext uri="{FF2B5EF4-FFF2-40B4-BE49-F238E27FC236}">
                <a16:creationId xmlns:a16="http://schemas.microsoft.com/office/drawing/2014/main" id="{66B06C7B-C365-3E40-AF30-5D076796ECF3}"/>
              </a:ext>
            </a:extLst>
          </p:cNvPr>
          <p:cNvSpPr>
            <a:spLocks noGrp="1"/>
          </p:cNvSpPr>
          <p:nvPr>
            <p:ph type="body" sz="half" idx="10" hasCustomPrompt="1"/>
          </p:nvPr>
        </p:nvSpPr>
        <p:spPr>
          <a:xfrm>
            <a:off x="973191" y="2940444"/>
            <a:ext cx="2400000" cy="1125675"/>
          </a:xfrm>
          <a:prstGeom prst="rect">
            <a:avLst/>
          </a:prstGeom>
        </p:spPr>
        <p:txBody>
          <a:bodyPr lIns="90000"/>
          <a:lstStyle>
            <a:lvl1pPr marL="0" indent="0">
              <a:lnSpc>
                <a:spcPct val="90000"/>
              </a:lnSpc>
              <a:buNone/>
              <a:defRPr lang="sv-SE" sz="1400" dirty="0"/>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22" name="Platshållare för text 3">
            <a:extLst>
              <a:ext uri="{FF2B5EF4-FFF2-40B4-BE49-F238E27FC236}">
                <a16:creationId xmlns:a16="http://schemas.microsoft.com/office/drawing/2014/main" id="{6AA82DD7-F3F1-9345-864C-B02FCD21971A}"/>
              </a:ext>
            </a:extLst>
          </p:cNvPr>
          <p:cNvSpPr>
            <a:spLocks noGrp="1"/>
          </p:cNvSpPr>
          <p:nvPr>
            <p:ph type="body" sz="half" idx="11" hasCustomPrompt="1"/>
          </p:nvPr>
        </p:nvSpPr>
        <p:spPr>
          <a:xfrm>
            <a:off x="3633953" y="2940444"/>
            <a:ext cx="2400000" cy="1125675"/>
          </a:xfrm>
          <a:prstGeom prst="rect">
            <a:avLst/>
          </a:prstGeom>
        </p:spPr>
        <p:txBody>
          <a:bodyPr lIns="90000"/>
          <a:lstStyle>
            <a:lvl1pPr marL="0" indent="0">
              <a:lnSpc>
                <a:spcPct val="90000"/>
              </a:lnSpc>
              <a:buNone/>
              <a:defRPr lang="sv-SE" sz="1400" dirty="0"/>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23" name="Platshållare för text 3">
            <a:extLst>
              <a:ext uri="{FF2B5EF4-FFF2-40B4-BE49-F238E27FC236}">
                <a16:creationId xmlns:a16="http://schemas.microsoft.com/office/drawing/2014/main" id="{76FBB903-F912-3240-A170-6287652C0187}"/>
              </a:ext>
            </a:extLst>
          </p:cNvPr>
          <p:cNvSpPr>
            <a:spLocks noGrp="1"/>
          </p:cNvSpPr>
          <p:nvPr>
            <p:ph type="body" sz="half" idx="12" hasCustomPrompt="1"/>
          </p:nvPr>
        </p:nvSpPr>
        <p:spPr>
          <a:xfrm>
            <a:off x="6294716" y="2940444"/>
            <a:ext cx="2400000" cy="1125675"/>
          </a:xfrm>
          <a:prstGeom prst="rect">
            <a:avLst/>
          </a:prstGeom>
        </p:spPr>
        <p:txBody>
          <a:bodyPr lIns="90000"/>
          <a:lstStyle>
            <a:lvl1pPr marL="0" indent="0">
              <a:lnSpc>
                <a:spcPct val="90000"/>
              </a:lnSpc>
              <a:buNone/>
              <a:defRPr lang="sv-SE" sz="1400" dirty="0"/>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24" name="Platshållare för text 3">
            <a:extLst>
              <a:ext uri="{FF2B5EF4-FFF2-40B4-BE49-F238E27FC236}">
                <a16:creationId xmlns:a16="http://schemas.microsoft.com/office/drawing/2014/main" id="{88D1BCEC-C676-3348-A65A-0E282DD7754B}"/>
              </a:ext>
            </a:extLst>
          </p:cNvPr>
          <p:cNvSpPr>
            <a:spLocks noGrp="1"/>
          </p:cNvSpPr>
          <p:nvPr>
            <p:ph type="body" sz="half" idx="13" hasCustomPrompt="1"/>
          </p:nvPr>
        </p:nvSpPr>
        <p:spPr>
          <a:xfrm>
            <a:off x="8955479" y="2944997"/>
            <a:ext cx="2400000" cy="1125675"/>
          </a:xfrm>
          <a:prstGeom prst="rect">
            <a:avLst/>
          </a:prstGeom>
        </p:spPr>
        <p:txBody>
          <a:bodyPr lIns="90000"/>
          <a:lstStyle>
            <a:lvl1pPr marL="0" indent="0">
              <a:lnSpc>
                <a:spcPct val="90000"/>
              </a:lnSpc>
              <a:buNone/>
              <a:defRPr lang="sv-SE" sz="1400" dirty="0"/>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25" name="Platshållare för bild 2">
            <a:extLst>
              <a:ext uri="{FF2B5EF4-FFF2-40B4-BE49-F238E27FC236}">
                <a16:creationId xmlns:a16="http://schemas.microsoft.com/office/drawing/2014/main" id="{DB4DE06E-5ED3-7C41-8C73-12EB88DACE04}"/>
              </a:ext>
            </a:extLst>
          </p:cNvPr>
          <p:cNvSpPr>
            <a:spLocks noGrp="1"/>
          </p:cNvSpPr>
          <p:nvPr>
            <p:ph type="pic" idx="1" hasCustomPrompt="1"/>
          </p:nvPr>
        </p:nvSpPr>
        <p:spPr>
          <a:xfrm>
            <a:off x="960000" y="2116800"/>
            <a:ext cx="744000" cy="709792"/>
          </a:xfrm>
          <a:prstGeom prst="rect">
            <a:avLst/>
          </a:prstGeom>
        </p:spPr>
        <p:txBody>
          <a:bodyPr/>
          <a:lstStyle>
            <a:lvl1pPr marL="0" indent="0" algn="ctr">
              <a:buNone/>
              <a:defRPr lang="en-GB" sz="1067" dirty="0"/>
            </a:lvl1pPr>
            <a:lvl2pPr marL="609539" indent="0">
              <a:buNone/>
              <a:defRPr sz="3733"/>
            </a:lvl2pPr>
            <a:lvl3pPr marL="1219080" indent="0">
              <a:buNone/>
              <a:defRPr sz="3200"/>
            </a:lvl3pPr>
            <a:lvl4pPr marL="1828618" indent="0">
              <a:buNone/>
              <a:defRPr sz="2667"/>
            </a:lvl4pPr>
            <a:lvl5pPr marL="2438158" indent="0">
              <a:buNone/>
              <a:defRPr sz="2667"/>
            </a:lvl5pPr>
            <a:lvl6pPr marL="3047696" indent="0">
              <a:buNone/>
              <a:defRPr sz="2667"/>
            </a:lvl6pPr>
            <a:lvl7pPr marL="3657235" indent="0">
              <a:buNone/>
              <a:defRPr sz="2667"/>
            </a:lvl7pPr>
            <a:lvl8pPr marL="4266773" indent="0">
              <a:buNone/>
              <a:defRPr sz="2667"/>
            </a:lvl8pPr>
            <a:lvl9pPr marL="4876313" indent="0">
              <a:buNone/>
              <a:defRPr sz="2667"/>
            </a:lvl9pPr>
          </a:lstStyle>
          <a:p>
            <a:r>
              <a:rPr lang="en-GB" dirty="0"/>
              <a:t>Symbol</a:t>
            </a:r>
          </a:p>
        </p:txBody>
      </p:sp>
      <p:sp>
        <p:nvSpPr>
          <p:cNvPr id="26" name="Platshållare för bild 2">
            <a:extLst>
              <a:ext uri="{FF2B5EF4-FFF2-40B4-BE49-F238E27FC236}">
                <a16:creationId xmlns:a16="http://schemas.microsoft.com/office/drawing/2014/main" id="{2CA1ABA4-976B-EB4E-8ADE-03DF7142D5F9}"/>
              </a:ext>
            </a:extLst>
          </p:cNvPr>
          <p:cNvSpPr>
            <a:spLocks noGrp="1"/>
          </p:cNvSpPr>
          <p:nvPr>
            <p:ph type="pic" idx="14" hasCustomPrompt="1"/>
          </p:nvPr>
        </p:nvSpPr>
        <p:spPr>
          <a:xfrm>
            <a:off x="3633953" y="2132061"/>
            <a:ext cx="744000" cy="709792"/>
          </a:xfrm>
          <a:prstGeom prst="rect">
            <a:avLst/>
          </a:prstGeom>
        </p:spPr>
        <p:txBody>
          <a:bodyPr/>
          <a:lstStyle>
            <a:lvl1pPr marL="0" indent="0" algn="ctr">
              <a:buNone/>
              <a:defRPr lang="en-GB" sz="1067" dirty="0"/>
            </a:lvl1pPr>
            <a:lvl2pPr marL="609539" indent="0">
              <a:buNone/>
              <a:defRPr sz="3733"/>
            </a:lvl2pPr>
            <a:lvl3pPr marL="1219080" indent="0">
              <a:buNone/>
              <a:defRPr sz="3200"/>
            </a:lvl3pPr>
            <a:lvl4pPr marL="1828618" indent="0">
              <a:buNone/>
              <a:defRPr sz="2667"/>
            </a:lvl4pPr>
            <a:lvl5pPr marL="2438158" indent="0">
              <a:buNone/>
              <a:defRPr sz="2667"/>
            </a:lvl5pPr>
            <a:lvl6pPr marL="3047696" indent="0">
              <a:buNone/>
              <a:defRPr sz="2667"/>
            </a:lvl6pPr>
            <a:lvl7pPr marL="3657235" indent="0">
              <a:buNone/>
              <a:defRPr sz="2667"/>
            </a:lvl7pPr>
            <a:lvl8pPr marL="4266773" indent="0">
              <a:buNone/>
              <a:defRPr sz="2667"/>
            </a:lvl8pPr>
            <a:lvl9pPr marL="4876313" indent="0">
              <a:buNone/>
              <a:defRPr sz="2667"/>
            </a:lvl9pPr>
          </a:lstStyle>
          <a:p>
            <a:r>
              <a:rPr lang="en-GB" dirty="0"/>
              <a:t>Symbol</a:t>
            </a:r>
          </a:p>
        </p:txBody>
      </p:sp>
      <p:sp>
        <p:nvSpPr>
          <p:cNvPr id="27" name="Platshållare för bild 2">
            <a:extLst>
              <a:ext uri="{FF2B5EF4-FFF2-40B4-BE49-F238E27FC236}">
                <a16:creationId xmlns:a16="http://schemas.microsoft.com/office/drawing/2014/main" id="{D4C3D34F-9082-8844-8BF4-2D2DEAC8DC85}"/>
              </a:ext>
            </a:extLst>
          </p:cNvPr>
          <p:cNvSpPr>
            <a:spLocks noGrp="1"/>
          </p:cNvSpPr>
          <p:nvPr>
            <p:ph type="pic" idx="15" hasCustomPrompt="1"/>
          </p:nvPr>
        </p:nvSpPr>
        <p:spPr>
          <a:xfrm>
            <a:off x="6296740" y="2116800"/>
            <a:ext cx="744000" cy="709792"/>
          </a:xfrm>
          <a:prstGeom prst="rect">
            <a:avLst/>
          </a:prstGeom>
        </p:spPr>
        <p:txBody>
          <a:bodyPr/>
          <a:lstStyle>
            <a:lvl1pPr marL="0" indent="0" algn="ctr">
              <a:buNone/>
              <a:defRPr lang="en-GB" sz="1067" dirty="0"/>
            </a:lvl1pPr>
            <a:lvl2pPr marL="609539" indent="0">
              <a:buNone/>
              <a:defRPr sz="3733"/>
            </a:lvl2pPr>
            <a:lvl3pPr marL="1219080" indent="0">
              <a:buNone/>
              <a:defRPr sz="3200"/>
            </a:lvl3pPr>
            <a:lvl4pPr marL="1828618" indent="0">
              <a:buNone/>
              <a:defRPr sz="2667"/>
            </a:lvl4pPr>
            <a:lvl5pPr marL="2438158" indent="0">
              <a:buNone/>
              <a:defRPr sz="2667"/>
            </a:lvl5pPr>
            <a:lvl6pPr marL="3047696" indent="0">
              <a:buNone/>
              <a:defRPr sz="2667"/>
            </a:lvl6pPr>
            <a:lvl7pPr marL="3657235" indent="0">
              <a:buNone/>
              <a:defRPr sz="2667"/>
            </a:lvl7pPr>
            <a:lvl8pPr marL="4266773" indent="0">
              <a:buNone/>
              <a:defRPr sz="2667"/>
            </a:lvl8pPr>
            <a:lvl9pPr marL="4876313" indent="0">
              <a:buNone/>
              <a:defRPr sz="2667"/>
            </a:lvl9pPr>
          </a:lstStyle>
          <a:p>
            <a:r>
              <a:rPr lang="en-GB" dirty="0"/>
              <a:t>Symbol</a:t>
            </a:r>
          </a:p>
        </p:txBody>
      </p:sp>
      <p:sp>
        <p:nvSpPr>
          <p:cNvPr id="28" name="Platshållare för bild 2">
            <a:extLst>
              <a:ext uri="{FF2B5EF4-FFF2-40B4-BE49-F238E27FC236}">
                <a16:creationId xmlns:a16="http://schemas.microsoft.com/office/drawing/2014/main" id="{76BD0C22-DF70-3C47-963E-558183BBF7B7}"/>
              </a:ext>
            </a:extLst>
          </p:cNvPr>
          <p:cNvSpPr>
            <a:spLocks noGrp="1"/>
          </p:cNvSpPr>
          <p:nvPr>
            <p:ph type="pic" idx="16" hasCustomPrompt="1"/>
          </p:nvPr>
        </p:nvSpPr>
        <p:spPr>
          <a:xfrm>
            <a:off x="8970693" y="2132061"/>
            <a:ext cx="744000" cy="709792"/>
          </a:xfrm>
          <a:prstGeom prst="rect">
            <a:avLst/>
          </a:prstGeom>
        </p:spPr>
        <p:txBody>
          <a:bodyPr/>
          <a:lstStyle>
            <a:lvl1pPr marL="0" indent="0" algn="ctr">
              <a:buNone/>
              <a:defRPr lang="en-GB" sz="1067" dirty="0"/>
            </a:lvl1pPr>
            <a:lvl2pPr marL="609539" indent="0">
              <a:buNone/>
              <a:defRPr sz="3733"/>
            </a:lvl2pPr>
            <a:lvl3pPr marL="1219080" indent="0">
              <a:buNone/>
              <a:defRPr sz="3200"/>
            </a:lvl3pPr>
            <a:lvl4pPr marL="1828618" indent="0">
              <a:buNone/>
              <a:defRPr sz="2667"/>
            </a:lvl4pPr>
            <a:lvl5pPr marL="2438158" indent="0">
              <a:buNone/>
              <a:defRPr sz="2667"/>
            </a:lvl5pPr>
            <a:lvl6pPr marL="3047696" indent="0">
              <a:buNone/>
              <a:defRPr sz="2667"/>
            </a:lvl6pPr>
            <a:lvl7pPr marL="3657235" indent="0">
              <a:buNone/>
              <a:defRPr sz="2667"/>
            </a:lvl7pPr>
            <a:lvl8pPr marL="4266773" indent="0">
              <a:buNone/>
              <a:defRPr sz="2667"/>
            </a:lvl8pPr>
            <a:lvl9pPr marL="4876313" indent="0">
              <a:buNone/>
              <a:defRPr sz="2667"/>
            </a:lvl9pPr>
          </a:lstStyle>
          <a:p>
            <a:r>
              <a:rPr lang="en-GB" dirty="0"/>
              <a:t>Symbol</a:t>
            </a:r>
          </a:p>
        </p:txBody>
      </p:sp>
      <p:sp>
        <p:nvSpPr>
          <p:cNvPr id="6" name="Platshållare för text 5">
            <a:extLst>
              <a:ext uri="{FF2B5EF4-FFF2-40B4-BE49-F238E27FC236}">
                <a16:creationId xmlns:a16="http://schemas.microsoft.com/office/drawing/2014/main" id="{14891E96-BF04-4E63-9DE4-6DEAE2F428AF}"/>
              </a:ext>
            </a:extLst>
          </p:cNvPr>
          <p:cNvSpPr>
            <a:spLocks noGrp="1"/>
          </p:cNvSpPr>
          <p:nvPr>
            <p:ph type="body" sz="quarter" idx="17" hasCustomPrompt="1"/>
          </p:nvPr>
        </p:nvSpPr>
        <p:spPr>
          <a:xfrm>
            <a:off x="1710267" y="2387600"/>
            <a:ext cx="1670400" cy="360000"/>
          </a:xfrm>
        </p:spPr>
        <p:txBody>
          <a:bodyPr/>
          <a:lstStyle>
            <a:lvl1pPr>
              <a:lnSpc>
                <a:spcPct val="90000"/>
              </a:lnSpc>
              <a:defRPr sz="1600">
                <a:latin typeface="+mj-lt"/>
              </a:defRPr>
            </a:lvl1pPr>
          </a:lstStyle>
          <a:p>
            <a:pPr lvl="0"/>
            <a:r>
              <a:rPr lang="sv-SE" dirty="0"/>
              <a:t>Rubrik</a:t>
            </a:r>
          </a:p>
        </p:txBody>
      </p:sp>
      <p:sp>
        <p:nvSpPr>
          <p:cNvPr id="30" name="Platshållare för text 5">
            <a:extLst>
              <a:ext uri="{FF2B5EF4-FFF2-40B4-BE49-F238E27FC236}">
                <a16:creationId xmlns:a16="http://schemas.microsoft.com/office/drawing/2014/main" id="{32CC41F7-50FF-4005-A159-91D4CB013EEE}"/>
              </a:ext>
            </a:extLst>
          </p:cNvPr>
          <p:cNvSpPr>
            <a:spLocks noGrp="1"/>
          </p:cNvSpPr>
          <p:nvPr>
            <p:ph type="body" sz="quarter" idx="18" hasCustomPrompt="1"/>
          </p:nvPr>
        </p:nvSpPr>
        <p:spPr>
          <a:xfrm>
            <a:off x="4385733" y="2387600"/>
            <a:ext cx="1670400" cy="360000"/>
          </a:xfrm>
        </p:spPr>
        <p:txBody>
          <a:bodyPr/>
          <a:lstStyle>
            <a:lvl1pPr>
              <a:lnSpc>
                <a:spcPct val="90000"/>
              </a:lnSpc>
              <a:defRPr sz="1600">
                <a:latin typeface="+mj-lt"/>
              </a:defRPr>
            </a:lvl1pPr>
          </a:lstStyle>
          <a:p>
            <a:pPr lvl="0"/>
            <a:r>
              <a:rPr lang="sv-SE" dirty="0"/>
              <a:t>Rubrik</a:t>
            </a:r>
          </a:p>
        </p:txBody>
      </p:sp>
      <p:sp>
        <p:nvSpPr>
          <p:cNvPr id="34" name="Platshållare för text 5">
            <a:extLst>
              <a:ext uri="{FF2B5EF4-FFF2-40B4-BE49-F238E27FC236}">
                <a16:creationId xmlns:a16="http://schemas.microsoft.com/office/drawing/2014/main" id="{887F176D-F34A-4B07-B03D-14F406E1D1B5}"/>
              </a:ext>
            </a:extLst>
          </p:cNvPr>
          <p:cNvSpPr>
            <a:spLocks noGrp="1"/>
          </p:cNvSpPr>
          <p:nvPr>
            <p:ph type="body" sz="quarter" idx="19" hasCustomPrompt="1"/>
          </p:nvPr>
        </p:nvSpPr>
        <p:spPr>
          <a:xfrm>
            <a:off x="7044267" y="2387600"/>
            <a:ext cx="1670400" cy="360000"/>
          </a:xfrm>
        </p:spPr>
        <p:txBody>
          <a:bodyPr/>
          <a:lstStyle>
            <a:lvl1pPr>
              <a:lnSpc>
                <a:spcPct val="90000"/>
              </a:lnSpc>
              <a:defRPr sz="1600">
                <a:latin typeface="+mj-lt"/>
              </a:defRPr>
            </a:lvl1pPr>
          </a:lstStyle>
          <a:p>
            <a:pPr lvl="0"/>
            <a:r>
              <a:rPr lang="sv-SE" dirty="0"/>
              <a:t>Rubrik</a:t>
            </a:r>
          </a:p>
        </p:txBody>
      </p:sp>
      <p:sp>
        <p:nvSpPr>
          <p:cNvPr id="35" name="Platshållare för text 5">
            <a:extLst>
              <a:ext uri="{FF2B5EF4-FFF2-40B4-BE49-F238E27FC236}">
                <a16:creationId xmlns:a16="http://schemas.microsoft.com/office/drawing/2014/main" id="{1BA3C9AC-11EA-4183-9E33-05FF1B95F35C}"/>
              </a:ext>
            </a:extLst>
          </p:cNvPr>
          <p:cNvSpPr>
            <a:spLocks noGrp="1"/>
          </p:cNvSpPr>
          <p:nvPr>
            <p:ph type="body" sz="quarter" idx="20" hasCustomPrompt="1"/>
          </p:nvPr>
        </p:nvSpPr>
        <p:spPr>
          <a:xfrm>
            <a:off x="9719733" y="2387600"/>
            <a:ext cx="1670400" cy="360000"/>
          </a:xfrm>
        </p:spPr>
        <p:txBody>
          <a:bodyPr/>
          <a:lstStyle>
            <a:lvl1pPr>
              <a:lnSpc>
                <a:spcPct val="90000"/>
              </a:lnSpc>
              <a:defRPr sz="1600">
                <a:latin typeface="+mj-lt"/>
              </a:defRPr>
            </a:lvl1pPr>
          </a:lstStyle>
          <a:p>
            <a:pPr lvl="0"/>
            <a:r>
              <a:rPr lang="sv-SE" dirty="0"/>
              <a:t>Rubrik</a:t>
            </a:r>
          </a:p>
        </p:txBody>
      </p:sp>
      <p:sp>
        <p:nvSpPr>
          <p:cNvPr id="29" name="textruta 28">
            <a:extLst>
              <a:ext uri="{FF2B5EF4-FFF2-40B4-BE49-F238E27FC236}">
                <a16:creationId xmlns:a16="http://schemas.microsoft.com/office/drawing/2014/main" id="{1969DDCD-1233-4A67-B09E-EDDD34969945}"/>
              </a:ext>
            </a:extLst>
          </p:cNvPr>
          <p:cNvSpPr txBox="1"/>
          <p:nvPr userDrawn="1"/>
        </p:nvSpPr>
        <p:spPr>
          <a:xfrm>
            <a:off x="216519" y="6213658"/>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75548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sida 2">
    <p:spTree>
      <p:nvGrpSpPr>
        <p:cNvPr id="1" name=""/>
        <p:cNvGrpSpPr/>
        <p:nvPr/>
      </p:nvGrpSpPr>
      <p:grpSpPr>
        <a:xfrm>
          <a:off x="0" y="0"/>
          <a:ext cx="0" cy="0"/>
          <a:chOff x="0" y="0"/>
          <a:chExt cx="0" cy="0"/>
        </a:xfrm>
      </p:grpSpPr>
      <p:sp>
        <p:nvSpPr>
          <p:cNvPr id="14" name="Platshållare för bild 2">
            <a:extLst>
              <a:ext uri="{FF2B5EF4-FFF2-40B4-BE49-F238E27FC236}">
                <a16:creationId xmlns:a16="http://schemas.microsoft.com/office/drawing/2014/main" id="{1B88160D-60C4-D143-BE4B-82784E5915E6}"/>
              </a:ext>
            </a:extLst>
          </p:cNvPr>
          <p:cNvSpPr>
            <a:spLocks noGrp="1"/>
          </p:cNvSpPr>
          <p:nvPr>
            <p:ph type="pic" idx="1"/>
          </p:nvPr>
        </p:nvSpPr>
        <p:spPr>
          <a:xfrm>
            <a:off x="181024" y="192000"/>
            <a:ext cx="6510181" cy="6105600"/>
          </a:xfrm>
          <a:prstGeom prst="rect">
            <a:avLst/>
          </a:prstGeom>
        </p:spPr>
        <p:txBody>
          <a:bodyPr/>
          <a:lstStyle>
            <a:lvl1pPr marL="0" indent="0">
              <a:buNone/>
              <a:defRPr lang="en-GB" dirty="0"/>
            </a:lvl1pPr>
            <a:lvl2pPr marL="609539" indent="0">
              <a:buNone/>
              <a:defRPr sz="3733"/>
            </a:lvl2pPr>
            <a:lvl3pPr marL="1219080" indent="0">
              <a:buNone/>
              <a:defRPr sz="3200"/>
            </a:lvl3pPr>
            <a:lvl4pPr marL="1828618" indent="0">
              <a:buNone/>
              <a:defRPr sz="2667"/>
            </a:lvl4pPr>
            <a:lvl5pPr marL="2438158" indent="0">
              <a:buNone/>
              <a:defRPr sz="2667"/>
            </a:lvl5pPr>
            <a:lvl6pPr marL="3047696" indent="0">
              <a:buNone/>
              <a:defRPr sz="2667"/>
            </a:lvl6pPr>
            <a:lvl7pPr marL="3657235" indent="0">
              <a:buNone/>
              <a:defRPr sz="2667"/>
            </a:lvl7pPr>
            <a:lvl8pPr marL="4266773" indent="0">
              <a:buNone/>
              <a:defRPr sz="2667"/>
            </a:lvl8pPr>
            <a:lvl9pPr marL="4876313" indent="0">
              <a:buNone/>
              <a:defRPr sz="2667"/>
            </a:lvl9pPr>
          </a:lstStyle>
          <a:p>
            <a:r>
              <a:rPr lang="sv-SE"/>
              <a:t>Klicka på ikonen för att lägga till en bild</a:t>
            </a:r>
            <a:endParaRPr lang="en-GB" dirty="0"/>
          </a:p>
        </p:txBody>
      </p:sp>
      <p:pic>
        <p:nvPicPr>
          <p:cNvPr id="5" name="Bildobjekt 4">
            <a:extLst>
              <a:ext uri="{FF2B5EF4-FFF2-40B4-BE49-F238E27FC236}">
                <a16:creationId xmlns:a16="http://schemas.microsoft.com/office/drawing/2014/main" id="{BD6B738D-5130-794F-A412-E696878AA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11" name="Platshållare för text 3">
            <a:extLst>
              <a:ext uri="{FF2B5EF4-FFF2-40B4-BE49-F238E27FC236}">
                <a16:creationId xmlns:a16="http://schemas.microsoft.com/office/drawing/2014/main" id="{3831B000-435F-A040-9ED9-5EC452F267F2}"/>
              </a:ext>
            </a:extLst>
          </p:cNvPr>
          <p:cNvSpPr>
            <a:spLocks noGrp="1"/>
          </p:cNvSpPr>
          <p:nvPr>
            <p:ph type="body" sz="half" idx="10" hasCustomPrompt="1"/>
          </p:nvPr>
        </p:nvSpPr>
        <p:spPr>
          <a:xfrm>
            <a:off x="7468665" y="5976480"/>
            <a:ext cx="1206211" cy="321120"/>
          </a:xfrm>
          <a:prstGeom prst="rect">
            <a:avLst/>
          </a:prstGeom>
        </p:spPr>
        <p:txBody>
          <a:bodyPr/>
          <a:lstStyle>
            <a:lvl1pPr marL="0" indent="0">
              <a:buNone/>
              <a:defRPr lang="sv-SE" sz="1333" dirty="0"/>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Projekt</a:t>
            </a:r>
          </a:p>
        </p:txBody>
      </p:sp>
      <p:sp>
        <p:nvSpPr>
          <p:cNvPr id="12" name="Platshållare för text 3">
            <a:extLst>
              <a:ext uri="{FF2B5EF4-FFF2-40B4-BE49-F238E27FC236}">
                <a16:creationId xmlns:a16="http://schemas.microsoft.com/office/drawing/2014/main" id="{0D415A95-A4D3-B54A-B24A-08858E2A07DC}"/>
              </a:ext>
            </a:extLst>
          </p:cNvPr>
          <p:cNvSpPr>
            <a:spLocks noGrp="1"/>
          </p:cNvSpPr>
          <p:nvPr>
            <p:ph type="body" sz="half" idx="11" hasCustomPrompt="1"/>
          </p:nvPr>
        </p:nvSpPr>
        <p:spPr>
          <a:xfrm>
            <a:off x="8984049" y="5976480"/>
            <a:ext cx="1206211" cy="321120"/>
          </a:xfrm>
          <a:prstGeom prst="rect">
            <a:avLst/>
          </a:prstGeom>
        </p:spPr>
        <p:txBody>
          <a:bodyPr/>
          <a:lstStyle>
            <a:lvl1pPr marL="0" indent="0">
              <a:buNone/>
              <a:defRPr lang="sv-SE" sz="1333" dirty="0"/>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Datum</a:t>
            </a:r>
          </a:p>
        </p:txBody>
      </p:sp>
      <p:sp>
        <p:nvSpPr>
          <p:cNvPr id="13" name="Platshållare för text 3">
            <a:extLst>
              <a:ext uri="{FF2B5EF4-FFF2-40B4-BE49-F238E27FC236}">
                <a16:creationId xmlns:a16="http://schemas.microsoft.com/office/drawing/2014/main" id="{2EC1A8C2-C699-4C43-B93C-C14F05318D2A}"/>
              </a:ext>
            </a:extLst>
          </p:cNvPr>
          <p:cNvSpPr>
            <a:spLocks noGrp="1"/>
          </p:cNvSpPr>
          <p:nvPr>
            <p:ph type="body" sz="half" idx="12" hasCustomPrompt="1"/>
          </p:nvPr>
        </p:nvSpPr>
        <p:spPr>
          <a:xfrm>
            <a:off x="10485801" y="5976480"/>
            <a:ext cx="1206211" cy="321120"/>
          </a:xfrm>
          <a:prstGeom prst="rect">
            <a:avLst/>
          </a:prstGeom>
        </p:spPr>
        <p:txBody>
          <a:bodyPr/>
          <a:lstStyle>
            <a:lvl1pPr marL="0" indent="0">
              <a:buNone/>
              <a:defRPr lang="sv-SE" sz="1333" dirty="0"/>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Namn</a:t>
            </a:r>
          </a:p>
        </p:txBody>
      </p:sp>
      <p:sp>
        <p:nvSpPr>
          <p:cNvPr id="10" name="Platshållare för text 3">
            <a:extLst>
              <a:ext uri="{FF2B5EF4-FFF2-40B4-BE49-F238E27FC236}">
                <a16:creationId xmlns:a16="http://schemas.microsoft.com/office/drawing/2014/main" id="{F3F02BE4-A1B7-DF40-974E-632F300F059B}"/>
              </a:ext>
            </a:extLst>
          </p:cNvPr>
          <p:cNvSpPr>
            <a:spLocks noGrp="1"/>
          </p:cNvSpPr>
          <p:nvPr>
            <p:ph type="body" sz="half" idx="2"/>
          </p:nvPr>
        </p:nvSpPr>
        <p:spPr>
          <a:xfrm>
            <a:off x="7322098" y="3572860"/>
            <a:ext cx="3989857" cy="960000"/>
          </a:xfrm>
          <a:prstGeom prst="rect">
            <a:avLst/>
          </a:prstGeom>
        </p:spPr>
        <p:txBody>
          <a:bodyPr/>
          <a:lstStyle>
            <a:lvl1pPr marL="0" indent="0">
              <a:buNone/>
              <a:defRPr lang="sv-SE" dirty="0"/>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a:t>Redigera format för bakgrundstext</a:t>
            </a:r>
          </a:p>
        </p:txBody>
      </p:sp>
      <p:sp>
        <p:nvSpPr>
          <p:cNvPr id="9" name="Rubrik 1">
            <a:extLst>
              <a:ext uri="{FF2B5EF4-FFF2-40B4-BE49-F238E27FC236}">
                <a16:creationId xmlns:a16="http://schemas.microsoft.com/office/drawing/2014/main" id="{C84962E1-EF9C-8E4C-AE46-60F2F4213367}"/>
              </a:ext>
            </a:extLst>
          </p:cNvPr>
          <p:cNvSpPr>
            <a:spLocks noGrp="1"/>
          </p:cNvSpPr>
          <p:nvPr>
            <p:ph type="title" hasCustomPrompt="1"/>
          </p:nvPr>
        </p:nvSpPr>
        <p:spPr>
          <a:xfrm>
            <a:off x="5259265" y="2320762"/>
            <a:ext cx="6041707" cy="1325033"/>
          </a:xfrm>
          <a:prstGeom prst="rect">
            <a:avLst/>
          </a:prstGeom>
        </p:spPr>
        <p:txBody>
          <a:bodyPr/>
          <a:lstStyle>
            <a:lvl1pPr>
              <a:defRPr lang="en-GB" sz="8000" dirty="0"/>
            </a:lvl1pPr>
          </a:lstStyle>
          <a:p>
            <a:r>
              <a:rPr lang="sv-SE" dirty="0"/>
              <a:t>Rubrik</a:t>
            </a:r>
            <a:endParaRPr lang="en-GB" dirty="0"/>
          </a:p>
        </p:txBody>
      </p:sp>
    </p:spTree>
    <p:extLst>
      <p:ext uri="{BB962C8B-B14F-4D97-AF65-F5344CB8AC3E}">
        <p14:creationId xmlns:p14="http://schemas.microsoft.com/office/powerpoint/2010/main" val="378316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rik + punktlist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2FE6137-16B5-8847-A57C-8DE4824ABA65}"/>
              </a:ext>
            </a:extLst>
          </p:cNvPr>
          <p:cNvSpPr>
            <a:spLocks/>
          </p:cNvSpPr>
          <p:nvPr/>
        </p:nvSpPr>
        <p:spPr>
          <a:xfrm>
            <a:off x="192000" y="192001"/>
            <a:ext cx="11808000" cy="647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11" name="Bildobjekt 10">
            <a:extLst>
              <a:ext uri="{FF2B5EF4-FFF2-40B4-BE49-F238E27FC236}">
                <a16:creationId xmlns:a16="http://schemas.microsoft.com/office/drawing/2014/main" id="{2A09059D-9C83-5140-BDCB-13F7154C36A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12" name="Rubrik 6">
            <a:extLst>
              <a:ext uri="{FF2B5EF4-FFF2-40B4-BE49-F238E27FC236}">
                <a16:creationId xmlns:a16="http://schemas.microsoft.com/office/drawing/2014/main" id="{257788AA-3A43-D24E-A4EF-96607C5CE5FE}"/>
              </a:ext>
            </a:extLst>
          </p:cNvPr>
          <p:cNvSpPr>
            <a:spLocks noGrp="1"/>
          </p:cNvSpPr>
          <p:nvPr>
            <p:ph type="title" hasCustomPrompt="1"/>
          </p:nvPr>
        </p:nvSpPr>
        <p:spPr>
          <a:xfrm>
            <a:off x="960000" y="2568005"/>
            <a:ext cx="5121952" cy="720153"/>
          </a:xfrm>
          <a:prstGeom prst="rect">
            <a:avLst/>
          </a:prstGeom>
        </p:spPr>
        <p:txBody>
          <a:bodyPr lIns="90000">
            <a:noAutofit/>
          </a:bodyPr>
          <a:lstStyle>
            <a:lvl1pPr>
              <a:defRPr lang="sv-SE" dirty="0">
                <a:solidFill>
                  <a:schemeClr val="bg1"/>
                </a:solidFill>
              </a:defRPr>
            </a:lvl1pPr>
          </a:lstStyle>
          <a:p>
            <a:r>
              <a:rPr lang="sv-SE" dirty="0"/>
              <a:t>Rubrik</a:t>
            </a:r>
          </a:p>
        </p:txBody>
      </p:sp>
      <p:sp>
        <p:nvSpPr>
          <p:cNvPr id="13" name="Platshållare för text 3">
            <a:extLst>
              <a:ext uri="{FF2B5EF4-FFF2-40B4-BE49-F238E27FC236}">
                <a16:creationId xmlns:a16="http://schemas.microsoft.com/office/drawing/2014/main" id="{9E40ED1B-2921-074C-AAC5-D91155FEF7BC}"/>
              </a:ext>
            </a:extLst>
          </p:cNvPr>
          <p:cNvSpPr>
            <a:spLocks noGrp="1"/>
          </p:cNvSpPr>
          <p:nvPr>
            <p:ph type="body" sz="half" idx="2" hasCustomPrompt="1"/>
          </p:nvPr>
        </p:nvSpPr>
        <p:spPr>
          <a:xfrm>
            <a:off x="960001" y="3288158"/>
            <a:ext cx="7348155" cy="2604647"/>
          </a:xfrm>
          <a:prstGeom prst="rect">
            <a:avLst/>
          </a:prstGeom>
        </p:spPr>
        <p:txBody>
          <a:bodyPr>
            <a:noAutofit/>
          </a:bodyPr>
          <a:lstStyle>
            <a:lvl1pPr marL="228578" marR="0" indent="-228578" algn="l" defTabSz="1219080" rtl="0" eaLnBrk="1" fontAlgn="auto" latinLnBrk="0" hangingPunct="1">
              <a:lnSpc>
                <a:spcPct val="100000"/>
              </a:lnSpc>
              <a:spcBef>
                <a:spcPts val="1333"/>
              </a:spcBef>
              <a:spcAft>
                <a:spcPts val="0"/>
              </a:spcAft>
              <a:buClrTx/>
              <a:buSzTx/>
              <a:buFont typeface="Arial" panose="020B0604020202020204" pitchFamily="34" charset="0"/>
              <a:buChar char="•"/>
              <a:tabLst/>
              <a:defRPr lang="sv-SE"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Punktlista</a:t>
            </a:r>
          </a:p>
          <a:p>
            <a:pPr marL="228578" marR="0" lvl="0" indent="-228578" algn="l" defTabSz="1219080" rtl="0" eaLnBrk="1" fontAlgn="auto" latinLnBrk="0" hangingPunct="1">
              <a:lnSpc>
                <a:spcPct val="90000"/>
              </a:lnSpc>
              <a:spcBef>
                <a:spcPts val="1333"/>
              </a:spcBef>
              <a:spcAft>
                <a:spcPts val="0"/>
              </a:spcAft>
              <a:buClrTx/>
              <a:buSzTx/>
              <a:buFont typeface="Arial" panose="020B0604020202020204" pitchFamily="34" charset="0"/>
              <a:buChar char="•"/>
              <a:tabLst/>
              <a:defRPr/>
            </a:pPr>
            <a:r>
              <a:rPr lang="sv-SE" dirty="0"/>
              <a:t>Punktlista</a:t>
            </a:r>
          </a:p>
          <a:p>
            <a:pPr marL="228578" marR="0" lvl="0" indent="-228578" algn="l" defTabSz="1219080" rtl="0" eaLnBrk="1" fontAlgn="auto" latinLnBrk="0" hangingPunct="1">
              <a:lnSpc>
                <a:spcPct val="90000"/>
              </a:lnSpc>
              <a:spcBef>
                <a:spcPts val="1333"/>
              </a:spcBef>
              <a:spcAft>
                <a:spcPts val="0"/>
              </a:spcAft>
              <a:buClrTx/>
              <a:buSzTx/>
              <a:buFont typeface="Arial" panose="020B0604020202020204" pitchFamily="34" charset="0"/>
              <a:buChar char="•"/>
              <a:tabLst/>
              <a:defRPr/>
            </a:pPr>
            <a:r>
              <a:rPr lang="sv-SE" dirty="0"/>
              <a:t>Punktlista</a:t>
            </a:r>
          </a:p>
          <a:p>
            <a:pPr lvl="0"/>
            <a:endParaRPr lang="sv-SE" dirty="0"/>
          </a:p>
        </p:txBody>
      </p:sp>
      <p:sp>
        <p:nvSpPr>
          <p:cNvPr id="10" name="Frihandsfigur: Form 9">
            <a:extLst>
              <a:ext uri="{FF2B5EF4-FFF2-40B4-BE49-F238E27FC236}">
                <a16:creationId xmlns:a16="http://schemas.microsoft.com/office/drawing/2014/main" id="{6212913D-D339-4965-8848-8CEDE4900CD0}"/>
              </a:ext>
            </a:extLst>
          </p:cNvPr>
          <p:cNvSpPr/>
          <p:nvPr/>
        </p:nvSpPr>
        <p:spPr>
          <a:xfrm>
            <a:off x="8118404" y="5"/>
            <a:ext cx="4073597" cy="3670783"/>
          </a:xfrm>
          <a:custGeom>
            <a:avLst/>
            <a:gdLst>
              <a:gd name="connsiteX0" fmla="*/ 0 w 3055198"/>
              <a:gd name="connsiteY0" fmla="*/ 0 h 2753087"/>
              <a:gd name="connsiteX1" fmla="*/ 998434 w 3055198"/>
              <a:gd name="connsiteY1" fmla="*/ 0 h 2753087"/>
              <a:gd name="connsiteX2" fmla="*/ 2753086 w 3055198"/>
              <a:gd name="connsiteY2" fmla="*/ 1754652 h 2753087"/>
              <a:gd name="connsiteX3" fmla="*/ 2932489 w 3055198"/>
              <a:gd name="connsiteY3" fmla="*/ 1745593 h 2753087"/>
              <a:gd name="connsiteX4" fmla="*/ 3055198 w 3055198"/>
              <a:gd name="connsiteY4" fmla="*/ 1726865 h 2753087"/>
              <a:gd name="connsiteX5" fmla="*/ 3055198 w 3055198"/>
              <a:gd name="connsiteY5" fmla="*/ 2735726 h 2753087"/>
              <a:gd name="connsiteX6" fmla="*/ 3034574 w 3055198"/>
              <a:gd name="connsiteY6" fmla="*/ 2738873 h 2753087"/>
              <a:gd name="connsiteX7" fmla="*/ 2753087 w 3055198"/>
              <a:gd name="connsiteY7" fmla="*/ 2753087 h 2753087"/>
              <a:gd name="connsiteX8" fmla="*/ 0 w 3055198"/>
              <a:gd name="connsiteY8" fmla="*/ 0 h 275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5198" h="2753087">
                <a:moveTo>
                  <a:pt x="0" y="0"/>
                </a:moveTo>
                <a:lnTo>
                  <a:pt x="998434" y="0"/>
                </a:lnTo>
                <a:cubicBezTo>
                  <a:pt x="998434" y="969068"/>
                  <a:pt x="1784018" y="1754652"/>
                  <a:pt x="2753086" y="1754652"/>
                </a:cubicBezTo>
                <a:cubicBezTo>
                  <a:pt x="2813653" y="1754652"/>
                  <a:pt x="2873503" y="1751583"/>
                  <a:pt x="2932489" y="1745593"/>
                </a:cubicBezTo>
                <a:lnTo>
                  <a:pt x="3055198" y="1726865"/>
                </a:lnTo>
                <a:lnTo>
                  <a:pt x="3055198" y="2735726"/>
                </a:lnTo>
                <a:lnTo>
                  <a:pt x="3034574" y="2738873"/>
                </a:lnTo>
                <a:cubicBezTo>
                  <a:pt x="2942023" y="2748272"/>
                  <a:pt x="2848118" y="2753087"/>
                  <a:pt x="2753087" y="2753087"/>
                </a:cubicBezTo>
                <a:cubicBezTo>
                  <a:pt x="1232599" y="2753087"/>
                  <a:pt x="0" y="1520488"/>
                  <a:pt x="0" y="0"/>
                </a:cubicBezTo>
                <a:close/>
              </a:path>
            </a:pathLst>
          </a:custGeom>
          <a:solidFill>
            <a:schemeClr val="bg1"/>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8" name="textruta 7">
            <a:extLst>
              <a:ext uri="{FF2B5EF4-FFF2-40B4-BE49-F238E27FC236}">
                <a16:creationId xmlns:a16="http://schemas.microsoft.com/office/drawing/2014/main" id="{69F5F852-9E7B-4245-BD6F-9DF3F1F50B2B}"/>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721929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ubrik + statistik">
    <p:spTree>
      <p:nvGrpSpPr>
        <p:cNvPr id="1" name=""/>
        <p:cNvGrpSpPr/>
        <p:nvPr/>
      </p:nvGrpSpPr>
      <p:grpSpPr>
        <a:xfrm>
          <a:off x="0" y="0"/>
          <a:ext cx="0" cy="0"/>
          <a:chOff x="0" y="0"/>
          <a:chExt cx="0" cy="0"/>
        </a:xfrm>
      </p:grpSpPr>
      <p:sp>
        <p:nvSpPr>
          <p:cNvPr id="62" name="Rektangel 61">
            <a:extLst>
              <a:ext uri="{FF2B5EF4-FFF2-40B4-BE49-F238E27FC236}">
                <a16:creationId xmlns:a16="http://schemas.microsoft.com/office/drawing/2014/main" id="{AEFA7479-D90E-D842-9D34-82B7AD7D79AB}"/>
              </a:ext>
            </a:extLst>
          </p:cNvPr>
          <p:cNvSpPr>
            <a:spLocks/>
          </p:cNvSpPr>
          <p:nvPr/>
        </p:nvSpPr>
        <p:spPr>
          <a:xfrm>
            <a:off x="192000" y="192001"/>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933" dirty="0">
              <a:solidFill>
                <a:schemeClr val="bg1"/>
              </a:solidFill>
            </a:endParaRPr>
          </a:p>
        </p:txBody>
      </p:sp>
      <p:sp>
        <p:nvSpPr>
          <p:cNvPr id="5" name="textruta 4">
            <a:extLst>
              <a:ext uri="{FF2B5EF4-FFF2-40B4-BE49-F238E27FC236}">
                <a16:creationId xmlns:a16="http://schemas.microsoft.com/office/drawing/2014/main" id="{81FECC5F-44E2-354E-A1F7-64F5A6EB05EC}"/>
              </a:ext>
            </a:extLst>
          </p:cNvPr>
          <p:cNvSpPr txBox="1"/>
          <p:nvPr/>
        </p:nvSpPr>
        <p:spPr>
          <a:xfrm>
            <a:off x="4053736" y="4247611"/>
            <a:ext cx="1154088" cy="307776"/>
          </a:xfrm>
          <a:prstGeom prst="rect">
            <a:avLst/>
          </a:prstGeom>
          <a:noFill/>
        </p:spPr>
        <p:txBody>
          <a:bodyPr wrap="square" rtlCol="0">
            <a:noAutofit/>
          </a:bodyPr>
          <a:lstStyle/>
          <a:p>
            <a:pPr algn="ctr"/>
            <a:r>
              <a:rPr lang="sv-SE" sz="1200" b="1" dirty="0">
                <a:solidFill>
                  <a:schemeClr val="bg1"/>
                </a:solidFill>
                <a:latin typeface="Biko" panose="02000000000000000000" pitchFamily="2" charset="77"/>
              </a:rPr>
              <a:t>Leverans</a:t>
            </a:r>
          </a:p>
        </p:txBody>
      </p:sp>
      <p:sp>
        <p:nvSpPr>
          <p:cNvPr id="6" name="textruta 5">
            <a:extLst>
              <a:ext uri="{FF2B5EF4-FFF2-40B4-BE49-F238E27FC236}">
                <a16:creationId xmlns:a16="http://schemas.microsoft.com/office/drawing/2014/main" id="{21B3718A-8398-B94A-8173-AC449BFEA7ED}"/>
              </a:ext>
            </a:extLst>
          </p:cNvPr>
          <p:cNvSpPr txBox="1"/>
          <p:nvPr/>
        </p:nvSpPr>
        <p:spPr>
          <a:xfrm>
            <a:off x="9058249" y="4247611"/>
            <a:ext cx="1154088" cy="307776"/>
          </a:xfrm>
          <a:prstGeom prst="rect">
            <a:avLst/>
          </a:prstGeom>
          <a:noFill/>
        </p:spPr>
        <p:txBody>
          <a:bodyPr wrap="square" rtlCol="0">
            <a:noAutofit/>
          </a:bodyPr>
          <a:lstStyle/>
          <a:p>
            <a:pPr algn="ctr"/>
            <a:r>
              <a:rPr lang="sv-SE" sz="1200" b="1" dirty="0">
                <a:solidFill>
                  <a:schemeClr val="bg1"/>
                </a:solidFill>
                <a:latin typeface="Biko" panose="02000000000000000000" pitchFamily="2" charset="77"/>
              </a:rPr>
              <a:t>Leverans</a:t>
            </a:r>
          </a:p>
        </p:txBody>
      </p:sp>
      <p:sp>
        <p:nvSpPr>
          <p:cNvPr id="7" name="textruta 6">
            <a:extLst>
              <a:ext uri="{FF2B5EF4-FFF2-40B4-BE49-F238E27FC236}">
                <a16:creationId xmlns:a16="http://schemas.microsoft.com/office/drawing/2014/main" id="{F5F336AE-1D90-DC4D-A84C-9B12B9DAAB78}"/>
              </a:ext>
            </a:extLst>
          </p:cNvPr>
          <p:cNvSpPr txBox="1"/>
          <p:nvPr/>
        </p:nvSpPr>
        <p:spPr>
          <a:xfrm>
            <a:off x="10528912" y="4247611"/>
            <a:ext cx="1154088" cy="307776"/>
          </a:xfrm>
          <a:prstGeom prst="rect">
            <a:avLst/>
          </a:prstGeom>
          <a:noFill/>
        </p:spPr>
        <p:txBody>
          <a:bodyPr wrap="square" rtlCol="0">
            <a:noAutofit/>
          </a:bodyPr>
          <a:lstStyle/>
          <a:p>
            <a:pPr algn="ctr"/>
            <a:r>
              <a:rPr lang="sv-SE" sz="1200" b="1" dirty="0">
                <a:solidFill>
                  <a:schemeClr val="bg1"/>
                </a:solidFill>
                <a:latin typeface="Biko" panose="02000000000000000000" pitchFamily="2" charset="77"/>
              </a:rPr>
              <a:t>Leverans</a:t>
            </a:r>
          </a:p>
        </p:txBody>
      </p:sp>
      <p:cxnSp>
        <p:nvCxnSpPr>
          <p:cNvPr id="9" name="Rak 8">
            <a:extLst>
              <a:ext uri="{FF2B5EF4-FFF2-40B4-BE49-F238E27FC236}">
                <a16:creationId xmlns:a16="http://schemas.microsoft.com/office/drawing/2014/main" id="{65A2017A-9227-6743-9B5C-899DE18F0714}"/>
              </a:ext>
            </a:extLst>
          </p:cNvPr>
          <p:cNvCxnSpPr>
            <a:cxnSpLocks/>
          </p:cNvCxnSpPr>
          <p:nvPr/>
        </p:nvCxnSpPr>
        <p:spPr>
          <a:xfrm>
            <a:off x="4615084" y="2180756"/>
            <a:ext cx="4173" cy="19200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CBE25D4E-04FC-6D4B-9F97-53AEA24FE5A7}"/>
              </a:ext>
            </a:extLst>
          </p:cNvPr>
          <p:cNvCxnSpPr>
            <a:cxnSpLocks/>
          </p:cNvCxnSpPr>
          <p:nvPr/>
        </p:nvCxnSpPr>
        <p:spPr>
          <a:xfrm>
            <a:off x="9624225" y="2189245"/>
            <a:ext cx="0" cy="19200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ing 10">
            <a:extLst>
              <a:ext uri="{FF2B5EF4-FFF2-40B4-BE49-F238E27FC236}">
                <a16:creationId xmlns:a16="http://schemas.microsoft.com/office/drawing/2014/main" id="{7EED08A4-90E0-2246-88E9-74C0137F00E8}"/>
              </a:ext>
            </a:extLst>
          </p:cNvPr>
          <p:cNvSpPr/>
          <p:nvPr/>
        </p:nvSpPr>
        <p:spPr>
          <a:xfrm>
            <a:off x="995315" y="2515408"/>
            <a:ext cx="950400" cy="951785"/>
          </a:xfrm>
          <a:prstGeom prst="donut">
            <a:avLst>
              <a:gd name="adj" fmla="val 9441"/>
            </a:avLst>
          </a:prstGeom>
          <a:solidFill>
            <a:srgbClr val="E5928E"/>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20" name="textruta 19">
            <a:extLst>
              <a:ext uri="{FF2B5EF4-FFF2-40B4-BE49-F238E27FC236}">
                <a16:creationId xmlns:a16="http://schemas.microsoft.com/office/drawing/2014/main" id="{07D47A36-C503-9C4D-B7C9-7F37E0F07F59}"/>
              </a:ext>
            </a:extLst>
          </p:cNvPr>
          <p:cNvSpPr txBox="1"/>
          <p:nvPr/>
        </p:nvSpPr>
        <p:spPr>
          <a:xfrm>
            <a:off x="1306800" y="2760679"/>
            <a:ext cx="302437" cy="471924"/>
          </a:xfrm>
          <a:prstGeom prst="rect">
            <a:avLst/>
          </a:prstGeom>
          <a:noFill/>
        </p:spPr>
        <p:txBody>
          <a:bodyPr wrap="square" rtlCol="0">
            <a:noAutofit/>
          </a:bodyPr>
          <a:lstStyle/>
          <a:p>
            <a:r>
              <a:rPr lang="sv-SE" sz="2267" b="1" dirty="0">
                <a:solidFill>
                  <a:schemeClr val="bg1"/>
                </a:solidFill>
                <a:latin typeface="Biko" panose="02000000000000000000" pitchFamily="2" charset="77"/>
              </a:rPr>
              <a:t>1</a:t>
            </a:r>
          </a:p>
        </p:txBody>
      </p:sp>
      <p:sp>
        <p:nvSpPr>
          <p:cNvPr id="21" name="textruta 20">
            <a:extLst>
              <a:ext uri="{FF2B5EF4-FFF2-40B4-BE49-F238E27FC236}">
                <a16:creationId xmlns:a16="http://schemas.microsoft.com/office/drawing/2014/main" id="{CCE4B4A9-1361-C14D-9EBF-63880BB2C913}"/>
              </a:ext>
            </a:extLst>
          </p:cNvPr>
          <p:cNvSpPr txBox="1"/>
          <p:nvPr/>
        </p:nvSpPr>
        <p:spPr>
          <a:xfrm>
            <a:off x="2503012" y="2749987"/>
            <a:ext cx="302437" cy="471924"/>
          </a:xfrm>
          <a:prstGeom prst="rect">
            <a:avLst/>
          </a:prstGeom>
          <a:noFill/>
        </p:spPr>
        <p:txBody>
          <a:bodyPr wrap="square" rtlCol="0">
            <a:noAutofit/>
          </a:bodyPr>
          <a:lstStyle/>
          <a:p>
            <a:r>
              <a:rPr lang="sv-SE" sz="2267" b="1" dirty="0">
                <a:solidFill>
                  <a:schemeClr val="bg1"/>
                </a:solidFill>
                <a:latin typeface="Biko" panose="02000000000000000000" pitchFamily="2" charset="77"/>
              </a:rPr>
              <a:t>2</a:t>
            </a:r>
          </a:p>
        </p:txBody>
      </p:sp>
      <p:sp>
        <p:nvSpPr>
          <p:cNvPr id="22" name="textruta 21">
            <a:extLst>
              <a:ext uri="{FF2B5EF4-FFF2-40B4-BE49-F238E27FC236}">
                <a16:creationId xmlns:a16="http://schemas.microsoft.com/office/drawing/2014/main" id="{2CA710FB-6F74-8F49-9102-718FDC7B702C}"/>
              </a:ext>
            </a:extLst>
          </p:cNvPr>
          <p:cNvSpPr txBox="1"/>
          <p:nvPr/>
        </p:nvSpPr>
        <p:spPr>
          <a:xfrm>
            <a:off x="10156524" y="2771675"/>
            <a:ext cx="302437" cy="471924"/>
          </a:xfrm>
          <a:prstGeom prst="rect">
            <a:avLst/>
          </a:prstGeom>
          <a:noFill/>
        </p:spPr>
        <p:txBody>
          <a:bodyPr wrap="square" rtlCol="0">
            <a:noAutofit/>
          </a:bodyPr>
          <a:lstStyle/>
          <a:p>
            <a:r>
              <a:rPr lang="sv-SE" sz="2267" b="1" dirty="0">
                <a:solidFill>
                  <a:schemeClr val="bg1"/>
                </a:solidFill>
                <a:latin typeface="Biko" panose="02000000000000000000" pitchFamily="2" charset="77"/>
              </a:rPr>
              <a:t>8</a:t>
            </a:r>
          </a:p>
        </p:txBody>
      </p:sp>
      <p:sp>
        <p:nvSpPr>
          <p:cNvPr id="23" name="textruta 22">
            <a:extLst>
              <a:ext uri="{FF2B5EF4-FFF2-40B4-BE49-F238E27FC236}">
                <a16:creationId xmlns:a16="http://schemas.microsoft.com/office/drawing/2014/main" id="{3D04BCCA-8502-034F-9CAC-7075D4AD0ED9}"/>
              </a:ext>
            </a:extLst>
          </p:cNvPr>
          <p:cNvSpPr txBox="1"/>
          <p:nvPr/>
        </p:nvSpPr>
        <p:spPr>
          <a:xfrm>
            <a:off x="3688760" y="2766963"/>
            <a:ext cx="302437" cy="471924"/>
          </a:xfrm>
          <a:prstGeom prst="rect">
            <a:avLst/>
          </a:prstGeom>
          <a:noFill/>
        </p:spPr>
        <p:txBody>
          <a:bodyPr wrap="square" rtlCol="0">
            <a:noAutofit/>
          </a:bodyPr>
          <a:lstStyle/>
          <a:p>
            <a:r>
              <a:rPr lang="sv-SE" sz="2267" b="1" dirty="0">
                <a:solidFill>
                  <a:schemeClr val="bg1"/>
                </a:solidFill>
                <a:latin typeface="Biko" panose="02000000000000000000" pitchFamily="2" charset="77"/>
              </a:rPr>
              <a:t>3</a:t>
            </a:r>
          </a:p>
        </p:txBody>
      </p:sp>
      <p:sp>
        <p:nvSpPr>
          <p:cNvPr id="24" name="textruta 23">
            <a:extLst>
              <a:ext uri="{FF2B5EF4-FFF2-40B4-BE49-F238E27FC236}">
                <a16:creationId xmlns:a16="http://schemas.microsoft.com/office/drawing/2014/main" id="{76BEB143-B693-3743-9F79-3E3EFC445B6F}"/>
              </a:ext>
            </a:extLst>
          </p:cNvPr>
          <p:cNvSpPr txBox="1"/>
          <p:nvPr/>
        </p:nvSpPr>
        <p:spPr>
          <a:xfrm>
            <a:off x="5100724" y="2776940"/>
            <a:ext cx="302437" cy="820737"/>
          </a:xfrm>
          <a:prstGeom prst="rect">
            <a:avLst/>
          </a:prstGeom>
          <a:noFill/>
        </p:spPr>
        <p:txBody>
          <a:bodyPr wrap="square" rtlCol="0">
            <a:noAutofit/>
          </a:bodyPr>
          <a:lstStyle/>
          <a:p>
            <a:r>
              <a:rPr lang="sv-SE" sz="2267" b="1" dirty="0">
                <a:solidFill>
                  <a:schemeClr val="bg1"/>
                </a:solidFill>
                <a:latin typeface="Biko" panose="02000000000000000000" pitchFamily="2" charset="77"/>
              </a:rPr>
              <a:t>4</a:t>
            </a:r>
          </a:p>
          <a:p>
            <a:endParaRPr lang="sv-SE" sz="2267" b="1" dirty="0">
              <a:solidFill>
                <a:schemeClr val="bg1"/>
              </a:solidFill>
              <a:latin typeface="Biko" panose="02000000000000000000" pitchFamily="2" charset="77"/>
            </a:endParaRPr>
          </a:p>
        </p:txBody>
      </p:sp>
      <p:sp>
        <p:nvSpPr>
          <p:cNvPr id="25" name="textruta 24">
            <a:extLst>
              <a:ext uri="{FF2B5EF4-FFF2-40B4-BE49-F238E27FC236}">
                <a16:creationId xmlns:a16="http://schemas.microsoft.com/office/drawing/2014/main" id="{3CE000C5-2E81-104D-95D4-FD63A594CB79}"/>
              </a:ext>
            </a:extLst>
          </p:cNvPr>
          <p:cNvSpPr txBox="1"/>
          <p:nvPr/>
        </p:nvSpPr>
        <p:spPr>
          <a:xfrm>
            <a:off x="6280188" y="2769427"/>
            <a:ext cx="302437" cy="471924"/>
          </a:xfrm>
          <a:prstGeom prst="rect">
            <a:avLst/>
          </a:prstGeom>
          <a:noFill/>
        </p:spPr>
        <p:txBody>
          <a:bodyPr wrap="square" rtlCol="0">
            <a:noAutofit/>
          </a:bodyPr>
          <a:lstStyle/>
          <a:p>
            <a:r>
              <a:rPr lang="sv-SE" sz="2267" b="1" dirty="0">
                <a:solidFill>
                  <a:schemeClr val="bg1"/>
                </a:solidFill>
                <a:latin typeface="Biko" panose="02000000000000000000" pitchFamily="2" charset="77"/>
              </a:rPr>
              <a:t>5</a:t>
            </a:r>
          </a:p>
        </p:txBody>
      </p:sp>
      <p:sp>
        <p:nvSpPr>
          <p:cNvPr id="26" name="textruta 25">
            <a:extLst>
              <a:ext uri="{FF2B5EF4-FFF2-40B4-BE49-F238E27FC236}">
                <a16:creationId xmlns:a16="http://schemas.microsoft.com/office/drawing/2014/main" id="{9C14C505-D4BE-4C4F-8D2D-80AF823AEE90}"/>
              </a:ext>
            </a:extLst>
          </p:cNvPr>
          <p:cNvSpPr txBox="1"/>
          <p:nvPr/>
        </p:nvSpPr>
        <p:spPr>
          <a:xfrm>
            <a:off x="7486080" y="2758739"/>
            <a:ext cx="302437" cy="471924"/>
          </a:xfrm>
          <a:prstGeom prst="rect">
            <a:avLst/>
          </a:prstGeom>
          <a:noFill/>
        </p:spPr>
        <p:txBody>
          <a:bodyPr wrap="square" rtlCol="0">
            <a:noAutofit/>
          </a:bodyPr>
          <a:lstStyle/>
          <a:p>
            <a:r>
              <a:rPr lang="sv-SE" sz="2267" b="1" dirty="0">
                <a:solidFill>
                  <a:schemeClr val="bg1"/>
                </a:solidFill>
                <a:latin typeface="Biko" panose="02000000000000000000" pitchFamily="2" charset="77"/>
              </a:rPr>
              <a:t>6</a:t>
            </a:r>
          </a:p>
        </p:txBody>
      </p:sp>
      <p:sp>
        <p:nvSpPr>
          <p:cNvPr id="27" name="textruta 26">
            <a:extLst>
              <a:ext uri="{FF2B5EF4-FFF2-40B4-BE49-F238E27FC236}">
                <a16:creationId xmlns:a16="http://schemas.microsoft.com/office/drawing/2014/main" id="{AB045D55-7583-5943-9FF9-41E586C4136D}"/>
              </a:ext>
            </a:extLst>
          </p:cNvPr>
          <p:cNvSpPr txBox="1"/>
          <p:nvPr/>
        </p:nvSpPr>
        <p:spPr>
          <a:xfrm>
            <a:off x="8693144" y="2775711"/>
            <a:ext cx="302437" cy="471924"/>
          </a:xfrm>
          <a:prstGeom prst="rect">
            <a:avLst/>
          </a:prstGeom>
          <a:noFill/>
        </p:spPr>
        <p:txBody>
          <a:bodyPr wrap="square" rtlCol="0">
            <a:noAutofit/>
          </a:bodyPr>
          <a:lstStyle/>
          <a:p>
            <a:r>
              <a:rPr lang="sv-SE" sz="2267" b="1" dirty="0">
                <a:solidFill>
                  <a:schemeClr val="bg1"/>
                </a:solidFill>
                <a:latin typeface="Biko" panose="02000000000000000000" pitchFamily="2" charset="77"/>
              </a:rPr>
              <a:t>7</a:t>
            </a:r>
          </a:p>
        </p:txBody>
      </p:sp>
      <p:cxnSp>
        <p:nvCxnSpPr>
          <p:cNvPr id="28" name="Rak 27">
            <a:extLst>
              <a:ext uri="{FF2B5EF4-FFF2-40B4-BE49-F238E27FC236}">
                <a16:creationId xmlns:a16="http://schemas.microsoft.com/office/drawing/2014/main" id="{0E6D9410-4F05-D345-9E9B-F790FB68D6B8}"/>
              </a:ext>
            </a:extLst>
          </p:cNvPr>
          <p:cNvCxnSpPr>
            <a:cxnSpLocks/>
          </p:cNvCxnSpPr>
          <p:nvPr/>
        </p:nvCxnSpPr>
        <p:spPr>
          <a:xfrm>
            <a:off x="11082088" y="2180755"/>
            <a:ext cx="4173" cy="19200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ing 28">
            <a:extLst>
              <a:ext uri="{FF2B5EF4-FFF2-40B4-BE49-F238E27FC236}">
                <a16:creationId xmlns:a16="http://schemas.microsoft.com/office/drawing/2014/main" id="{27A83ECC-7D93-894E-9C32-70BAEDE6336F}"/>
              </a:ext>
            </a:extLst>
          </p:cNvPr>
          <p:cNvSpPr/>
          <p:nvPr/>
        </p:nvSpPr>
        <p:spPr>
          <a:xfrm>
            <a:off x="2208964" y="2510060"/>
            <a:ext cx="950400" cy="951785"/>
          </a:xfrm>
          <a:prstGeom prst="donut">
            <a:avLst>
              <a:gd name="adj" fmla="val 9441"/>
            </a:avLst>
          </a:prstGeom>
          <a:solidFill>
            <a:srgbClr val="E5928E"/>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30" name="Ring 29">
            <a:extLst>
              <a:ext uri="{FF2B5EF4-FFF2-40B4-BE49-F238E27FC236}">
                <a16:creationId xmlns:a16="http://schemas.microsoft.com/office/drawing/2014/main" id="{CF1B4216-DF0F-3948-B5D3-A5F96E2DDE9E}"/>
              </a:ext>
            </a:extLst>
          </p:cNvPr>
          <p:cNvSpPr/>
          <p:nvPr/>
        </p:nvSpPr>
        <p:spPr>
          <a:xfrm>
            <a:off x="3396981" y="2520753"/>
            <a:ext cx="950400" cy="951785"/>
          </a:xfrm>
          <a:prstGeom prst="donut">
            <a:avLst>
              <a:gd name="adj" fmla="val 9441"/>
            </a:avLst>
          </a:prstGeom>
          <a:solidFill>
            <a:srgbClr val="E5928E"/>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31" name="Ring 30">
            <a:extLst>
              <a:ext uri="{FF2B5EF4-FFF2-40B4-BE49-F238E27FC236}">
                <a16:creationId xmlns:a16="http://schemas.microsoft.com/office/drawing/2014/main" id="{E692D280-D10F-B842-B7DA-2CD507E99F3D}"/>
              </a:ext>
            </a:extLst>
          </p:cNvPr>
          <p:cNvSpPr/>
          <p:nvPr/>
        </p:nvSpPr>
        <p:spPr>
          <a:xfrm>
            <a:off x="4833647" y="2515408"/>
            <a:ext cx="950400" cy="951785"/>
          </a:xfrm>
          <a:prstGeom prst="donut">
            <a:avLst>
              <a:gd name="adj" fmla="val 9441"/>
            </a:avLst>
          </a:prstGeom>
          <a:solidFill>
            <a:schemeClr val="bg1"/>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32" name="Ring 31">
            <a:extLst>
              <a:ext uri="{FF2B5EF4-FFF2-40B4-BE49-F238E27FC236}">
                <a16:creationId xmlns:a16="http://schemas.microsoft.com/office/drawing/2014/main" id="{FD09836D-318B-9B4D-9C7B-60F5A9E2B9BA}"/>
              </a:ext>
            </a:extLst>
          </p:cNvPr>
          <p:cNvSpPr/>
          <p:nvPr/>
        </p:nvSpPr>
        <p:spPr>
          <a:xfrm>
            <a:off x="6014845" y="2510060"/>
            <a:ext cx="950400" cy="951785"/>
          </a:xfrm>
          <a:prstGeom prst="donut">
            <a:avLst>
              <a:gd name="adj" fmla="val 9441"/>
            </a:avLst>
          </a:prstGeom>
          <a:solidFill>
            <a:schemeClr val="bg1"/>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33" name="Ring 32">
            <a:extLst>
              <a:ext uri="{FF2B5EF4-FFF2-40B4-BE49-F238E27FC236}">
                <a16:creationId xmlns:a16="http://schemas.microsoft.com/office/drawing/2014/main" id="{363EE301-DD07-C045-A529-29267A125E17}"/>
              </a:ext>
            </a:extLst>
          </p:cNvPr>
          <p:cNvSpPr/>
          <p:nvPr/>
        </p:nvSpPr>
        <p:spPr>
          <a:xfrm>
            <a:off x="7204276" y="2520753"/>
            <a:ext cx="950400" cy="951785"/>
          </a:xfrm>
          <a:prstGeom prst="donut">
            <a:avLst>
              <a:gd name="adj" fmla="val 9441"/>
            </a:avLst>
          </a:prstGeom>
          <a:solidFill>
            <a:schemeClr val="bg1"/>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34" name="Ring 33">
            <a:extLst>
              <a:ext uri="{FF2B5EF4-FFF2-40B4-BE49-F238E27FC236}">
                <a16:creationId xmlns:a16="http://schemas.microsoft.com/office/drawing/2014/main" id="{79B12A18-9C4B-F84E-BCC4-0FAAEDCE3AF9}"/>
              </a:ext>
            </a:extLst>
          </p:cNvPr>
          <p:cNvSpPr/>
          <p:nvPr/>
        </p:nvSpPr>
        <p:spPr>
          <a:xfrm>
            <a:off x="8390029" y="2529500"/>
            <a:ext cx="950400" cy="951785"/>
          </a:xfrm>
          <a:prstGeom prst="donut">
            <a:avLst>
              <a:gd name="adj" fmla="val 9441"/>
            </a:avLst>
          </a:prstGeom>
          <a:solidFill>
            <a:schemeClr val="bg1"/>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35" name="Ring 34">
            <a:extLst>
              <a:ext uri="{FF2B5EF4-FFF2-40B4-BE49-F238E27FC236}">
                <a16:creationId xmlns:a16="http://schemas.microsoft.com/office/drawing/2014/main" id="{EE89794B-D28E-8845-A61F-CBDB8462C590}"/>
              </a:ext>
            </a:extLst>
          </p:cNvPr>
          <p:cNvSpPr/>
          <p:nvPr/>
        </p:nvSpPr>
        <p:spPr>
          <a:xfrm>
            <a:off x="9882331" y="2540598"/>
            <a:ext cx="950400" cy="951785"/>
          </a:xfrm>
          <a:prstGeom prst="donut">
            <a:avLst>
              <a:gd name="adj" fmla="val 9441"/>
            </a:avLst>
          </a:prstGeom>
          <a:solidFill>
            <a:srgbClr val="8CDBB0"/>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66" name="Ellips 65">
            <a:extLst>
              <a:ext uri="{FF2B5EF4-FFF2-40B4-BE49-F238E27FC236}">
                <a16:creationId xmlns:a16="http://schemas.microsoft.com/office/drawing/2014/main" id="{025B5E47-4EAB-7A4B-B732-B5166DA07CB7}"/>
              </a:ext>
            </a:extLst>
          </p:cNvPr>
          <p:cNvSpPr/>
          <p:nvPr/>
        </p:nvSpPr>
        <p:spPr>
          <a:xfrm>
            <a:off x="1394965" y="5028548"/>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sv-SE" sz="2400" dirty="0">
              <a:solidFill>
                <a:schemeClr val="tx1">
                  <a:lumMod val="75000"/>
                  <a:lumOff val="25000"/>
                </a:schemeClr>
              </a:solidFill>
            </a:endParaRPr>
          </a:p>
        </p:txBody>
      </p:sp>
      <p:sp>
        <p:nvSpPr>
          <p:cNvPr id="67" name="textruta 66">
            <a:extLst>
              <a:ext uri="{FF2B5EF4-FFF2-40B4-BE49-F238E27FC236}">
                <a16:creationId xmlns:a16="http://schemas.microsoft.com/office/drawing/2014/main" id="{89884A5D-1DCE-BF4C-BEE1-13C3E630CCCB}"/>
              </a:ext>
            </a:extLst>
          </p:cNvPr>
          <p:cNvSpPr txBox="1"/>
          <p:nvPr/>
        </p:nvSpPr>
        <p:spPr>
          <a:xfrm>
            <a:off x="1388252" y="5028409"/>
            <a:ext cx="302437" cy="307776"/>
          </a:xfrm>
          <a:prstGeom prst="rect">
            <a:avLst/>
          </a:prstGeom>
          <a:noFill/>
        </p:spPr>
        <p:txBody>
          <a:bodyPr wrap="square" rtlCol="0" anchor="ctr">
            <a:noAutofit/>
          </a:bodyPr>
          <a:lstStyle/>
          <a:p>
            <a:pPr algn="ctr"/>
            <a:r>
              <a:rPr lang="sv-SE" sz="1200" b="1" dirty="0">
                <a:solidFill>
                  <a:schemeClr val="tx1">
                    <a:lumMod val="75000"/>
                    <a:lumOff val="25000"/>
                  </a:schemeClr>
                </a:solidFill>
                <a:latin typeface="Biko" panose="02000000000000000000" pitchFamily="2" charset="77"/>
              </a:rPr>
              <a:t>1</a:t>
            </a:r>
          </a:p>
        </p:txBody>
      </p:sp>
      <p:sp>
        <p:nvSpPr>
          <p:cNvPr id="63" name="Ellips 62">
            <a:extLst>
              <a:ext uri="{FF2B5EF4-FFF2-40B4-BE49-F238E27FC236}">
                <a16:creationId xmlns:a16="http://schemas.microsoft.com/office/drawing/2014/main" id="{2048D274-50E5-5F42-A7D1-D5BCF5CDE804}"/>
              </a:ext>
            </a:extLst>
          </p:cNvPr>
          <p:cNvSpPr/>
          <p:nvPr/>
        </p:nvSpPr>
        <p:spPr>
          <a:xfrm>
            <a:off x="2741115" y="5033399"/>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sv-SE" sz="2400" dirty="0">
              <a:solidFill>
                <a:schemeClr val="tx1">
                  <a:lumMod val="75000"/>
                  <a:lumOff val="25000"/>
                </a:schemeClr>
              </a:solidFill>
            </a:endParaRPr>
          </a:p>
        </p:txBody>
      </p:sp>
      <p:sp>
        <p:nvSpPr>
          <p:cNvPr id="64" name="textruta 63">
            <a:extLst>
              <a:ext uri="{FF2B5EF4-FFF2-40B4-BE49-F238E27FC236}">
                <a16:creationId xmlns:a16="http://schemas.microsoft.com/office/drawing/2014/main" id="{F0EA916F-40D8-7646-99BA-BDB7280B8506}"/>
              </a:ext>
            </a:extLst>
          </p:cNvPr>
          <p:cNvSpPr txBox="1"/>
          <p:nvPr/>
        </p:nvSpPr>
        <p:spPr>
          <a:xfrm>
            <a:off x="2724048" y="5028409"/>
            <a:ext cx="302437" cy="307776"/>
          </a:xfrm>
          <a:prstGeom prst="rect">
            <a:avLst/>
          </a:prstGeom>
          <a:noFill/>
        </p:spPr>
        <p:txBody>
          <a:bodyPr wrap="square" rtlCol="0" anchor="ctr">
            <a:noAutofit/>
          </a:bodyPr>
          <a:lstStyle/>
          <a:p>
            <a:pPr algn="ctr"/>
            <a:r>
              <a:rPr lang="sv-SE" sz="1200" b="1" dirty="0">
                <a:solidFill>
                  <a:schemeClr val="tx1">
                    <a:lumMod val="75000"/>
                    <a:lumOff val="25000"/>
                  </a:schemeClr>
                </a:solidFill>
                <a:latin typeface="Biko" panose="02000000000000000000" pitchFamily="2" charset="77"/>
              </a:rPr>
              <a:t>2</a:t>
            </a:r>
          </a:p>
        </p:txBody>
      </p:sp>
      <p:sp>
        <p:nvSpPr>
          <p:cNvPr id="60" name="Ellips 59">
            <a:extLst>
              <a:ext uri="{FF2B5EF4-FFF2-40B4-BE49-F238E27FC236}">
                <a16:creationId xmlns:a16="http://schemas.microsoft.com/office/drawing/2014/main" id="{2295ECFE-133B-BF4F-94A6-36520B8C4265}"/>
              </a:ext>
            </a:extLst>
          </p:cNvPr>
          <p:cNvSpPr/>
          <p:nvPr/>
        </p:nvSpPr>
        <p:spPr>
          <a:xfrm>
            <a:off x="4068539" y="5031223"/>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sv-SE" sz="2400" dirty="0">
              <a:solidFill>
                <a:schemeClr val="tx1">
                  <a:lumMod val="75000"/>
                  <a:lumOff val="25000"/>
                </a:schemeClr>
              </a:solidFill>
            </a:endParaRPr>
          </a:p>
        </p:txBody>
      </p:sp>
      <p:sp>
        <p:nvSpPr>
          <p:cNvPr id="61" name="textruta 60">
            <a:extLst>
              <a:ext uri="{FF2B5EF4-FFF2-40B4-BE49-F238E27FC236}">
                <a16:creationId xmlns:a16="http://schemas.microsoft.com/office/drawing/2014/main" id="{F16F75A6-E52D-6947-AAB2-07728F171919}"/>
              </a:ext>
            </a:extLst>
          </p:cNvPr>
          <p:cNvSpPr txBox="1"/>
          <p:nvPr/>
        </p:nvSpPr>
        <p:spPr>
          <a:xfrm>
            <a:off x="4055256" y="5023120"/>
            <a:ext cx="302437" cy="307776"/>
          </a:xfrm>
          <a:prstGeom prst="rect">
            <a:avLst/>
          </a:prstGeom>
          <a:noFill/>
          <a:ln>
            <a:noFill/>
          </a:ln>
        </p:spPr>
        <p:txBody>
          <a:bodyPr wrap="square" rtlCol="0" anchor="ctr">
            <a:noAutofit/>
          </a:bodyPr>
          <a:lstStyle/>
          <a:p>
            <a:pPr algn="ctr"/>
            <a:r>
              <a:rPr lang="sv-SE" sz="1200" b="1" dirty="0">
                <a:solidFill>
                  <a:schemeClr val="tx1">
                    <a:lumMod val="75000"/>
                    <a:lumOff val="25000"/>
                  </a:schemeClr>
                </a:solidFill>
                <a:latin typeface="Biko" panose="02000000000000000000" pitchFamily="2" charset="77"/>
              </a:rPr>
              <a:t>3</a:t>
            </a:r>
          </a:p>
        </p:txBody>
      </p:sp>
      <p:sp>
        <p:nvSpPr>
          <p:cNvPr id="57" name="Ellips 56">
            <a:extLst>
              <a:ext uri="{FF2B5EF4-FFF2-40B4-BE49-F238E27FC236}">
                <a16:creationId xmlns:a16="http://schemas.microsoft.com/office/drawing/2014/main" id="{1E2900E9-3A21-C84D-A48C-F0F360874F5B}"/>
              </a:ext>
            </a:extLst>
          </p:cNvPr>
          <p:cNvSpPr/>
          <p:nvPr/>
        </p:nvSpPr>
        <p:spPr>
          <a:xfrm>
            <a:off x="5382559" y="5021268"/>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sv-SE" sz="2400" dirty="0">
              <a:solidFill>
                <a:schemeClr val="tx1">
                  <a:lumMod val="75000"/>
                  <a:lumOff val="25000"/>
                </a:schemeClr>
              </a:solidFill>
            </a:endParaRPr>
          </a:p>
        </p:txBody>
      </p:sp>
      <p:sp>
        <p:nvSpPr>
          <p:cNvPr id="58" name="textruta 57">
            <a:extLst>
              <a:ext uri="{FF2B5EF4-FFF2-40B4-BE49-F238E27FC236}">
                <a16:creationId xmlns:a16="http://schemas.microsoft.com/office/drawing/2014/main" id="{BC56995F-83AE-8A40-AF5B-286339BFF0D9}"/>
              </a:ext>
            </a:extLst>
          </p:cNvPr>
          <p:cNvSpPr txBox="1"/>
          <p:nvPr/>
        </p:nvSpPr>
        <p:spPr>
          <a:xfrm>
            <a:off x="5354768" y="5019688"/>
            <a:ext cx="302437" cy="307776"/>
          </a:xfrm>
          <a:prstGeom prst="rect">
            <a:avLst/>
          </a:prstGeom>
          <a:noFill/>
        </p:spPr>
        <p:txBody>
          <a:bodyPr wrap="square" rtlCol="0" anchor="ctr">
            <a:noAutofit/>
          </a:bodyPr>
          <a:lstStyle/>
          <a:p>
            <a:pPr algn="ctr"/>
            <a:r>
              <a:rPr lang="sv-SE" sz="1200" b="1" dirty="0">
                <a:solidFill>
                  <a:schemeClr val="tx1">
                    <a:lumMod val="75000"/>
                    <a:lumOff val="25000"/>
                  </a:schemeClr>
                </a:solidFill>
                <a:latin typeface="Biko" panose="02000000000000000000" pitchFamily="2" charset="77"/>
              </a:rPr>
              <a:t>4</a:t>
            </a:r>
          </a:p>
        </p:txBody>
      </p:sp>
      <p:sp>
        <p:nvSpPr>
          <p:cNvPr id="54" name="Ellips 53">
            <a:extLst>
              <a:ext uri="{FF2B5EF4-FFF2-40B4-BE49-F238E27FC236}">
                <a16:creationId xmlns:a16="http://schemas.microsoft.com/office/drawing/2014/main" id="{15DD3818-1A17-554E-8F9B-12D5AD845F03}"/>
              </a:ext>
            </a:extLst>
          </p:cNvPr>
          <p:cNvSpPr/>
          <p:nvPr/>
        </p:nvSpPr>
        <p:spPr>
          <a:xfrm>
            <a:off x="6720665" y="5025885"/>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sv-SE" sz="2400" dirty="0">
              <a:solidFill>
                <a:schemeClr val="tx1">
                  <a:lumMod val="75000"/>
                  <a:lumOff val="25000"/>
                </a:schemeClr>
              </a:solidFill>
            </a:endParaRPr>
          </a:p>
        </p:txBody>
      </p:sp>
      <p:sp>
        <p:nvSpPr>
          <p:cNvPr id="55" name="textruta 54">
            <a:extLst>
              <a:ext uri="{FF2B5EF4-FFF2-40B4-BE49-F238E27FC236}">
                <a16:creationId xmlns:a16="http://schemas.microsoft.com/office/drawing/2014/main" id="{DDE84F72-6F74-F241-A529-3A47A25EA06F}"/>
              </a:ext>
            </a:extLst>
          </p:cNvPr>
          <p:cNvSpPr txBox="1"/>
          <p:nvPr/>
        </p:nvSpPr>
        <p:spPr>
          <a:xfrm>
            <a:off x="6704980" y="5020340"/>
            <a:ext cx="302437" cy="307776"/>
          </a:xfrm>
          <a:prstGeom prst="rect">
            <a:avLst/>
          </a:prstGeom>
          <a:noFill/>
        </p:spPr>
        <p:txBody>
          <a:bodyPr wrap="square" rtlCol="0" anchor="ctr">
            <a:noAutofit/>
          </a:bodyPr>
          <a:lstStyle/>
          <a:p>
            <a:pPr algn="ctr"/>
            <a:r>
              <a:rPr lang="sv-SE" sz="1200" b="1" dirty="0">
                <a:solidFill>
                  <a:schemeClr val="tx1">
                    <a:lumMod val="75000"/>
                    <a:lumOff val="25000"/>
                  </a:schemeClr>
                </a:solidFill>
                <a:latin typeface="Biko" panose="02000000000000000000" pitchFamily="2" charset="77"/>
              </a:rPr>
              <a:t>5</a:t>
            </a:r>
          </a:p>
        </p:txBody>
      </p:sp>
      <p:sp>
        <p:nvSpPr>
          <p:cNvPr id="51" name="Ellips 50">
            <a:extLst>
              <a:ext uri="{FF2B5EF4-FFF2-40B4-BE49-F238E27FC236}">
                <a16:creationId xmlns:a16="http://schemas.microsoft.com/office/drawing/2014/main" id="{0D876BA8-3E51-ED48-AF33-9A0565815072}"/>
              </a:ext>
            </a:extLst>
          </p:cNvPr>
          <p:cNvSpPr/>
          <p:nvPr/>
        </p:nvSpPr>
        <p:spPr>
          <a:xfrm>
            <a:off x="8044539" y="5025885"/>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sv-SE" sz="2400" dirty="0">
              <a:solidFill>
                <a:schemeClr val="tx1">
                  <a:lumMod val="75000"/>
                  <a:lumOff val="25000"/>
                </a:schemeClr>
              </a:solidFill>
            </a:endParaRPr>
          </a:p>
        </p:txBody>
      </p:sp>
      <p:sp>
        <p:nvSpPr>
          <p:cNvPr id="52" name="textruta 51">
            <a:extLst>
              <a:ext uri="{FF2B5EF4-FFF2-40B4-BE49-F238E27FC236}">
                <a16:creationId xmlns:a16="http://schemas.microsoft.com/office/drawing/2014/main" id="{FECFD8F7-9E6D-1F4F-97A0-181D30149FD5}"/>
              </a:ext>
            </a:extLst>
          </p:cNvPr>
          <p:cNvSpPr txBox="1"/>
          <p:nvPr/>
        </p:nvSpPr>
        <p:spPr>
          <a:xfrm>
            <a:off x="8035636" y="5022432"/>
            <a:ext cx="302437" cy="307776"/>
          </a:xfrm>
          <a:prstGeom prst="rect">
            <a:avLst/>
          </a:prstGeom>
          <a:noFill/>
        </p:spPr>
        <p:txBody>
          <a:bodyPr wrap="square" rtlCol="0" anchor="ctr">
            <a:noAutofit/>
          </a:bodyPr>
          <a:lstStyle/>
          <a:p>
            <a:pPr algn="ctr"/>
            <a:r>
              <a:rPr lang="sv-SE" sz="1200" b="1" dirty="0">
                <a:solidFill>
                  <a:schemeClr val="tx1">
                    <a:lumMod val="75000"/>
                    <a:lumOff val="25000"/>
                  </a:schemeClr>
                </a:solidFill>
                <a:latin typeface="Biko" panose="02000000000000000000" pitchFamily="2" charset="77"/>
              </a:rPr>
              <a:t>6</a:t>
            </a:r>
          </a:p>
        </p:txBody>
      </p:sp>
      <p:grpSp>
        <p:nvGrpSpPr>
          <p:cNvPr id="43" name="Grupp 42">
            <a:extLst>
              <a:ext uri="{FF2B5EF4-FFF2-40B4-BE49-F238E27FC236}">
                <a16:creationId xmlns:a16="http://schemas.microsoft.com/office/drawing/2014/main" id="{F9BBB528-748F-B54B-ABCD-1EF135E8DD20}"/>
              </a:ext>
            </a:extLst>
          </p:cNvPr>
          <p:cNvGrpSpPr/>
          <p:nvPr/>
        </p:nvGrpSpPr>
        <p:grpSpPr>
          <a:xfrm>
            <a:off x="9394728" y="5022666"/>
            <a:ext cx="302437" cy="311145"/>
            <a:chOff x="6553101" y="3742094"/>
            <a:chExt cx="226828" cy="233359"/>
          </a:xfrm>
        </p:grpSpPr>
        <p:sp>
          <p:nvSpPr>
            <p:cNvPr id="48" name="Ellips 47">
              <a:extLst>
                <a:ext uri="{FF2B5EF4-FFF2-40B4-BE49-F238E27FC236}">
                  <a16:creationId xmlns:a16="http://schemas.microsoft.com/office/drawing/2014/main" id="{E1017529-8830-3142-AD6E-42C19B592959}"/>
                </a:ext>
              </a:extLst>
            </p:cNvPr>
            <p:cNvSpPr/>
            <p:nvPr/>
          </p:nvSpPr>
          <p:spPr>
            <a:xfrm>
              <a:off x="6558280" y="3742094"/>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sv-SE" sz="2400" dirty="0">
                <a:solidFill>
                  <a:schemeClr val="tx1">
                    <a:lumMod val="75000"/>
                    <a:lumOff val="25000"/>
                  </a:schemeClr>
                </a:solidFill>
              </a:endParaRPr>
            </a:p>
          </p:txBody>
        </p:sp>
        <p:sp>
          <p:nvSpPr>
            <p:cNvPr id="49" name="textruta 48">
              <a:extLst>
                <a:ext uri="{FF2B5EF4-FFF2-40B4-BE49-F238E27FC236}">
                  <a16:creationId xmlns:a16="http://schemas.microsoft.com/office/drawing/2014/main" id="{655E0E0A-F821-9F48-92DE-918F95A8A330}"/>
                </a:ext>
              </a:extLst>
            </p:cNvPr>
            <p:cNvSpPr txBox="1"/>
            <p:nvPr/>
          </p:nvSpPr>
          <p:spPr>
            <a:xfrm>
              <a:off x="6553101" y="3744621"/>
              <a:ext cx="226828" cy="230832"/>
            </a:xfrm>
            <a:prstGeom prst="rect">
              <a:avLst/>
            </a:prstGeom>
            <a:noFill/>
            <a:ln>
              <a:noFill/>
            </a:ln>
          </p:spPr>
          <p:txBody>
            <a:bodyPr wrap="square" rtlCol="0" anchor="ctr">
              <a:noAutofit/>
            </a:bodyPr>
            <a:lstStyle/>
            <a:p>
              <a:pPr algn="ctr"/>
              <a:r>
                <a:rPr lang="sv-SE" sz="1200" b="1" dirty="0">
                  <a:solidFill>
                    <a:schemeClr val="tx1">
                      <a:lumMod val="75000"/>
                      <a:lumOff val="25000"/>
                    </a:schemeClr>
                  </a:solidFill>
                  <a:latin typeface="Biko" panose="02000000000000000000" pitchFamily="2" charset="77"/>
                </a:rPr>
                <a:t>7</a:t>
              </a:r>
            </a:p>
          </p:txBody>
        </p:sp>
      </p:grpSp>
      <p:sp>
        <p:nvSpPr>
          <p:cNvPr id="45" name="Ellips 44">
            <a:extLst>
              <a:ext uri="{FF2B5EF4-FFF2-40B4-BE49-F238E27FC236}">
                <a16:creationId xmlns:a16="http://schemas.microsoft.com/office/drawing/2014/main" id="{BE407B4E-0DCE-FE44-B661-8422A2CDC6D4}"/>
              </a:ext>
            </a:extLst>
          </p:cNvPr>
          <p:cNvSpPr/>
          <p:nvPr/>
        </p:nvSpPr>
        <p:spPr>
          <a:xfrm>
            <a:off x="10725519" y="5021276"/>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sv-SE" sz="2400" dirty="0">
              <a:solidFill>
                <a:schemeClr val="tx1">
                  <a:lumMod val="75000"/>
                  <a:lumOff val="25000"/>
                </a:schemeClr>
              </a:solidFill>
            </a:endParaRPr>
          </a:p>
        </p:txBody>
      </p:sp>
      <p:sp>
        <p:nvSpPr>
          <p:cNvPr id="46" name="textruta 45">
            <a:extLst>
              <a:ext uri="{FF2B5EF4-FFF2-40B4-BE49-F238E27FC236}">
                <a16:creationId xmlns:a16="http://schemas.microsoft.com/office/drawing/2014/main" id="{9B846DE8-0725-D04B-94FA-35ACD4BC5D80}"/>
              </a:ext>
            </a:extLst>
          </p:cNvPr>
          <p:cNvSpPr txBox="1"/>
          <p:nvPr/>
        </p:nvSpPr>
        <p:spPr>
          <a:xfrm>
            <a:off x="10703048" y="5023717"/>
            <a:ext cx="302437" cy="307776"/>
          </a:xfrm>
          <a:prstGeom prst="rect">
            <a:avLst/>
          </a:prstGeom>
          <a:noFill/>
        </p:spPr>
        <p:txBody>
          <a:bodyPr wrap="square" rtlCol="0" anchor="ctr">
            <a:noAutofit/>
          </a:bodyPr>
          <a:lstStyle/>
          <a:p>
            <a:pPr algn="ctr"/>
            <a:r>
              <a:rPr lang="sv-SE" sz="1200" b="1" dirty="0">
                <a:solidFill>
                  <a:schemeClr val="tx1">
                    <a:lumMod val="75000"/>
                    <a:lumOff val="25000"/>
                  </a:schemeClr>
                </a:solidFill>
                <a:latin typeface="Biko" panose="02000000000000000000" pitchFamily="2" charset="77"/>
              </a:rPr>
              <a:t>8</a:t>
            </a:r>
          </a:p>
        </p:txBody>
      </p:sp>
      <p:pic>
        <p:nvPicPr>
          <p:cNvPr id="69" name="Bildobjekt 7">
            <a:extLst>
              <a:ext uri="{FF2B5EF4-FFF2-40B4-BE49-F238E27FC236}">
                <a16:creationId xmlns:a16="http://schemas.microsoft.com/office/drawing/2014/main" id="{F33BF7EE-0502-5E4A-ADE4-B754207D5BC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0" name="Rubrik 6">
            <a:extLst>
              <a:ext uri="{FF2B5EF4-FFF2-40B4-BE49-F238E27FC236}">
                <a16:creationId xmlns:a16="http://schemas.microsoft.com/office/drawing/2014/main" id="{CDBAB73C-3D87-D54E-9EAE-988D57E153C2}"/>
              </a:ext>
            </a:extLst>
          </p:cNvPr>
          <p:cNvSpPr>
            <a:spLocks noGrp="1"/>
          </p:cNvSpPr>
          <p:nvPr>
            <p:ph type="title" hasCustomPrompt="1"/>
          </p:nvPr>
        </p:nvSpPr>
        <p:spPr>
          <a:xfrm>
            <a:off x="1056000" y="608770"/>
            <a:ext cx="9600000" cy="1096393"/>
          </a:xfrm>
          <a:prstGeom prst="rect">
            <a:avLst/>
          </a:prstGeom>
        </p:spPr>
        <p:txBody>
          <a:bodyPr>
            <a:noAutofit/>
          </a:bodyPr>
          <a:lstStyle>
            <a:lvl1pPr>
              <a:defRPr lang="sv-SE" dirty="0">
                <a:solidFill>
                  <a:schemeClr val="bg1"/>
                </a:solidFill>
              </a:defRPr>
            </a:lvl1pPr>
          </a:lstStyle>
          <a:p>
            <a:r>
              <a:rPr lang="sv-SE" dirty="0"/>
              <a:t>Rubrik</a:t>
            </a:r>
            <a:br>
              <a:rPr lang="sv-SE" dirty="0"/>
            </a:br>
            <a:r>
              <a:rPr lang="sv-SE" dirty="0"/>
              <a:t>två rader</a:t>
            </a:r>
          </a:p>
        </p:txBody>
      </p:sp>
      <p:sp>
        <p:nvSpPr>
          <p:cNvPr id="71" name="Platshållare för text 3">
            <a:extLst>
              <a:ext uri="{FF2B5EF4-FFF2-40B4-BE49-F238E27FC236}">
                <a16:creationId xmlns:a16="http://schemas.microsoft.com/office/drawing/2014/main" id="{55539493-2617-5F44-9D17-34B721052391}"/>
              </a:ext>
            </a:extLst>
          </p:cNvPr>
          <p:cNvSpPr>
            <a:spLocks noGrp="1"/>
          </p:cNvSpPr>
          <p:nvPr>
            <p:ph type="body" sz="half" idx="10" hasCustomPrompt="1"/>
          </p:nvPr>
        </p:nvSpPr>
        <p:spPr>
          <a:xfrm>
            <a:off x="945600" y="5356801"/>
            <a:ext cx="1200000" cy="772019"/>
          </a:xfrm>
          <a:prstGeom prst="rect">
            <a:avLst/>
          </a:prstGeom>
        </p:spPr>
        <p:txBody>
          <a:bodyPr lIns="90000">
            <a:noAutofit/>
          </a:bodyPr>
          <a:lstStyle>
            <a:lvl1pPr marL="0" indent="0" algn="ctr">
              <a:lnSpc>
                <a:spcPct val="90000"/>
              </a:lnSpc>
              <a:buNone/>
              <a:defRPr lang="sv-SE" sz="933"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74" name="Platshållare för text 3">
            <a:extLst>
              <a:ext uri="{FF2B5EF4-FFF2-40B4-BE49-F238E27FC236}">
                <a16:creationId xmlns:a16="http://schemas.microsoft.com/office/drawing/2014/main" id="{1016BFB7-1B1C-E342-BC7E-4FFF55458DC0}"/>
              </a:ext>
            </a:extLst>
          </p:cNvPr>
          <p:cNvSpPr>
            <a:spLocks noGrp="1"/>
          </p:cNvSpPr>
          <p:nvPr>
            <p:ph type="body" sz="half" idx="11" hasCustomPrompt="1"/>
          </p:nvPr>
        </p:nvSpPr>
        <p:spPr>
          <a:xfrm>
            <a:off x="2275265" y="5356801"/>
            <a:ext cx="1200000" cy="772019"/>
          </a:xfrm>
          <a:prstGeom prst="rect">
            <a:avLst/>
          </a:prstGeom>
        </p:spPr>
        <p:txBody>
          <a:bodyPr lIns="90000">
            <a:noAutofit/>
          </a:bodyPr>
          <a:lstStyle>
            <a:lvl1pPr marL="0" indent="0" algn="ctr">
              <a:lnSpc>
                <a:spcPct val="90000"/>
              </a:lnSpc>
              <a:buNone/>
              <a:defRPr lang="sv-SE" sz="933"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 </a:t>
            </a:r>
          </a:p>
        </p:txBody>
      </p:sp>
      <p:sp>
        <p:nvSpPr>
          <p:cNvPr id="75" name="Platshållare för text 3">
            <a:extLst>
              <a:ext uri="{FF2B5EF4-FFF2-40B4-BE49-F238E27FC236}">
                <a16:creationId xmlns:a16="http://schemas.microsoft.com/office/drawing/2014/main" id="{A7B85F22-9D5F-E846-B6BD-9584373AFB6C}"/>
              </a:ext>
            </a:extLst>
          </p:cNvPr>
          <p:cNvSpPr>
            <a:spLocks noGrp="1"/>
          </p:cNvSpPr>
          <p:nvPr>
            <p:ph type="body" sz="half" idx="12" hasCustomPrompt="1"/>
          </p:nvPr>
        </p:nvSpPr>
        <p:spPr>
          <a:xfrm>
            <a:off x="4954837" y="5356801"/>
            <a:ext cx="1200000" cy="772019"/>
          </a:xfrm>
          <a:prstGeom prst="rect">
            <a:avLst/>
          </a:prstGeom>
        </p:spPr>
        <p:txBody>
          <a:bodyPr lIns="90000">
            <a:noAutofit/>
          </a:bodyPr>
          <a:lstStyle>
            <a:lvl1pPr marL="0" indent="0" algn="ctr">
              <a:lnSpc>
                <a:spcPct val="90000"/>
              </a:lnSpc>
              <a:buNone/>
              <a:defRPr lang="sv-SE" sz="933"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76" name="Platshållare för text 3">
            <a:extLst>
              <a:ext uri="{FF2B5EF4-FFF2-40B4-BE49-F238E27FC236}">
                <a16:creationId xmlns:a16="http://schemas.microsoft.com/office/drawing/2014/main" id="{3104FCDD-7721-BD49-863D-CAC3541AAF4B}"/>
              </a:ext>
            </a:extLst>
          </p:cNvPr>
          <p:cNvSpPr>
            <a:spLocks noGrp="1"/>
          </p:cNvSpPr>
          <p:nvPr>
            <p:ph type="body" sz="half" idx="13" hasCustomPrompt="1"/>
          </p:nvPr>
        </p:nvSpPr>
        <p:spPr>
          <a:xfrm>
            <a:off x="6286080" y="5363041"/>
            <a:ext cx="1200000" cy="772019"/>
          </a:xfrm>
          <a:prstGeom prst="rect">
            <a:avLst/>
          </a:prstGeom>
        </p:spPr>
        <p:txBody>
          <a:bodyPr lIns="90000">
            <a:noAutofit/>
          </a:bodyPr>
          <a:lstStyle>
            <a:lvl1pPr marL="0" indent="0" algn="ctr">
              <a:lnSpc>
                <a:spcPct val="90000"/>
              </a:lnSpc>
              <a:buNone/>
              <a:defRPr lang="sv-SE" sz="933"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77" name="Platshållare för text 3">
            <a:extLst>
              <a:ext uri="{FF2B5EF4-FFF2-40B4-BE49-F238E27FC236}">
                <a16:creationId xmlns:a16="http://schemas.microsoft.com/office/drawing/2014/main" id="{D8344311-B357-D64F-9950-008A8657019E}"/>
              </a:ext>
            </a:extLst>
          </p:cNvPr>
          <p:cNvSpPr>
            <a:spLocks noGrp="1"/>
          </p:cNvSpPr>
          <p:nvPr>
            <p:ph type="body" sz="half" idx="14" hasCustomPrompt="1"/>
          </p:nvPr>
        </p:nvSpPr>
        <p:spPr>
          <a:xfrm>
            <a:off x="7618045" y="5363929"/>
            <a:ext cx="1200000" cy="772019"/>
          </a:xfrm>
          <a:prstGeom prst="rect">
            <a:avLst/>
          </a:prstGeom>
        </p:spPr>
        <p:txBody>
          <a:bodyPr lIns="90000">
            <a:noAutofit/>
          </a:bodyPr>
          <a:lstStyle>
            <a:lvl1pPr marL="0" indent="0" algn="ctr">
              <a:lnSpc>
                <a:spcPct val="90000"/>
              </a:lnSpc>
              <a:buNone/>
              <a:defRPr lang="sv-SE" sz="933"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78" name="Platshållare för text 3">
            <a:extLst>
              <a:ext uri="{FF2B5EF4-FFF2-40B4-BE49-F238E27FC236}">
                <a16:creationId xmlns:a16="http://schemas.microsoft.com/office/drawing/2014/main" id="{44CD492D-7D85-4E4C-ABC6-DADE33FE3490}"/>
              </a:ext>
            </a:extLst>
          </p:cNvPr>
          <p:cNvSpPr>
            <a:spLocks noGrp="1"/>
          </p:cNvSpPr>
          <p:nvPr>
            <p:ph type="body" sz="half" idx="15" hasCustomPrompt="1"/>
          </p:nvPr>
        </p:nvSpPr>
        <p:spPr>
          <a:xfrm>
            <a:off x="8947711" y="5363041"/>
            <a:ext cx="1200000" cy="772019"/>
          </a:xfrm>
          <a:prstGeom prst="rect">
            <a:avLst/>
          </a:prstGeom>
        </p:spPr>
        <p:txBody>
          <a:bodyPr lIns="90000">
            <a:noAutofit/>
          </a:bodyPr>
          <a:lstStyle>
            <a:lvl1pPr marL="0" indent="0" algn="ctr">
              <a:lnSpc>
                <a:spcPct val="90000"/>
              </a:lnSpc>
              <a:buNone/>
              <a:defRPr lang="sv-SE" sz="933"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79" name="Platshållare för text 3">
            <a:extLst>
              <a:ext uri="{FF2B5EF4-FFF2-40B4-BE49-F238E27FC236}">
                <a16:creationId xmlns:a16="http://schemas.microsoft.com/office/drawing/2014/main" id="{79D05A7C-8FED-5649-BC99-FA166230EC46}"/>
              </a:ext>
            </a:extLst>
          </p:cNvPr>
          <p:cNvSpPr>
            <a:spLocks noGrp="1"/>
          </p:cNvSpPr>
          <p:nvPr>
            <p:ph type="body" sz="half" idx="16" hasCustomPrompt="1"/>
          </p:nvPr>
        </p:nvSpPr>
        <p:spPr>
          <a:xfrm>
            <a:off x="10286507" y="5367973"/>
            <a:ext cx="1200000" cy="772019"/>
          </a:xfrm>
          <a:prstGeom prst="rect">
            <a:avLst/>
          </a:prstGeom>
        </p:spPr>
        <p:txBody>
          <a:bodyPr lIns="90000">
            <a:noAutofit/>
          </a:bodyPr>
          <a:lstStyle>
            <a:lvl1pPr marL="0" indent="0" algn="ctr">
              <a:lnSpc>
                <a:spcPct val="90000"/>
              </a:lnSpc>
              <a:buNone/>
              <a:defRPr lang="sv-SE" sz="933"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80" name="Platshållare för text 3">
            <a:extLst>
              <a:ext uri="{FF2B5EF4-FFF2-40B4-BE49-F238E27FC236}">
                <a16:creationId xmlns:a16="http://schemas.microsoft.com/office/drawing/2014/main" id="{7263F0AF-FD18-DF4F-B3E0-23C18D9B05B1}"/>
              </a:ext>
            </a:extLst>
          </p:cNvPr>
          <p:cNvSpPr>
            <a:spLocks noGrp="1"/>
          </p:cNvSpPr>
          <p:nvPr>
            <p:ph type="body" sz="half" idx="17" hasCustomPrompt="1"/>
          </p:nvPr>
        </p:nvSpPr>
        <p:spPr>
          <a:xfrm>
            <a:off x="3617619" y="5356801"/>
            <a:ext cx="1200000" cy="772019"/>
          </a:xfrm>
          <a:prstGeom prst="rect">
            <a:avLst/>
          </a:prstGeom>
        </p:spPr>
        <p:txBody>
          <a:bodyPr lIns="90000">
            <a:noAutofit/>
          </a:bodyPr>
          <a:lstStyle>
            <a:lvl1pPr marL="0" indent="0" algn="ctr">
              <a:lnSpc>
                <a:spcPct val="90000"/>
              </a:lnSpc>
              <a:buNone/>
              <a:defRPr lang="sv-SE" sz="933"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82" name="Platshållare för text 3">
            <a:extLst>
              <a:ext uri="{FF2B5EF4-FFF2-40B4-BE49-F238E27FC236}">
                <a16:creationId xmlns:a16="http://schemas.microsoft.com/office/drawing/2014/main" id="{C388B43F-931D-5243-97FF-A3C84024B8A0}"/>
              </a:ext>
            </a:extLst>
          </p:cNvPr>
          <p:cNvSpPr>
            <a:spLocks noGrp="1"/>
          </p:cNvSpPr>
          <p:nvPr>
            <p:ph type="body" sz="half" idx="18" hasCustomPrompt="1"/>
          </p:nvPr>
        </p:nvSpPr>
        <p:spPr>
          <a:xfrm>
            <a:off x="990515" y="3589157"/>
            <a:ext cx="960000" cy="772019"/>
          </a:xfrm>
          <a:prstGeom prst="rect">
            <a:avLst/>
          </a:prstGeom>
        </p:spPr>
        <p:txBody>
          <a:bodyPr lIns="90000">
            <a:noAutofit/>
          </a:bodyPr>
          <a:lstStyle>
            <a:lvl1pPr marL="0" indent="0" algn="ctr">
              <a:lnSpc>
                <a:spcPct val="90000"/>
              </a:lnSpc>
              <a:buNone/>
              <a:defRPr lang="sv-SE" sz="1067"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83" name="Platshållare för text 3">
            <a:extLst>
              <a:ext uri="{FF2B5EF4-FFF2-40B4-BE49-F238E27FC236}">
                <a16:creationId xmlns:a16="http://schemas.microsoft.com/office/drawing/2014/main" id="{030C3E9A-872F-954C-AEBB-38194F294A08}"/>
              </a:ext>
            </a:extLst>
          </p:cNvPr>
          <p:cNvSpPr>
            <a:spLocks noGrp="1"/>
          </p:cNvSpPr>
          <p:nvPr>
            <p:ph type="body" sz="half" idx="19" hasCustomPrompt="1"/>
          </p:nvPr>
        </p:nvSpPr>
        <p:spPr>
          <a:xfrm>
            <a:off x="2206607" y="3588637"/>
            <a:ext cx="960000" cy="772019"/>
          </a:xfrm>
          <a:prstGeom prst="rect">
            <a:avLst/>
          </a:prstGeom>
        </p:spPr>
        <p:txBody>
          <a:bodyPr lIns="90000">
            <a:noAutofit/>
          </a:bodyPr>
          <a:lstStyle>
            <a:lvl1pPr marL="0" indent="0" algn="ctr">
              <a:lnSpc>
                <a:spcPct val="90000"/>
              </a:lnSpc>
              <a:buNone/>
              <a:defRPr lang="sv-SE" sz="1067"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84" name="Platshållare för text 3">
            <a:extLst>
              <a:ext uri="{FF2B5EF4-FFF2-40B4-BE49-F238E27FC236}">
                <a16:creationId xmlns:a16="http://schemas.microsoft.com/office/drawing/2014/main" id="{9B7E3B67-84BC-5E4F-9F6C-F7CBE0924ED9}"/>
              </a:ext>
            </a:extLst>
          </p:cNvPr>
          <p:cNvSpPr>
            <a:spLocks noGrp="1"/>
          </p:cNvSpPr>
          <p:nvPr>
            <p:ph type="body" sz="half" idx="20" hasCustomPrompt="1"/>
          </p:nvPr>
        </p:nvSpPr>
        <p:spPr>
          <a:xfrm>
            <a:off x="3389996" y="3597153"/>
            <a:ext cx="960000" cy="772019"/>
          </a:xfrm>
          <a:prstGeom prst="rect">
            <a:avLst/>
          </a:prstGeom>
        </p:spPr>
        <p:txBody>
          <a:bodyPr lIns="90000">
            <a:noAutofit/>
          </a:bodyPr>
          <a:lstStyle>
            <a:lvl1pPr marL="0" indent="0" algn="ctr">
              <a:lnSpc>
                <a:spcPct val="90000"/>
              </a:lnSpc>
              <a:buNone/>
              <a:defRPr lang="sv-SE" sz="1067"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85" name="Platshållare för text 3">
            <a:extLst>
              <a:ext uri="{FF2B5EF4-FFF2-40B4-BE49-F238E27FC236}">
                <a16:creationId xmlns:a16="http://schemas.microsoft.com/office/drawing/2014/main" id="{18E497A2-CD99-F147-AC8A-42E55074B3E7}"/>
              </a:ext>
            </a:extLst>
          </p:cNvPr>
          <p:cNvSpPr>
            <a:spLocks noGrp="1"/>
          </p:cNvSpPr>
          <p:nvPr>
            <p:ph type="body" sz="half" idx="21" hasCustomPrompt="1"/>
          </p:nvPr>
        </p:nvSpPr>
        <p:spPr>
          <a:xfrm>
            <a:off x="4816075" y="3593304"/>
            <a:ext cx="960000" cy="772019"/>
          </a:xfrm>
          <a:prstGeom prst="rect">
            <a:avLst/>
          </a:prstGeom>
        </p:spPr>
        <p:txBody>
          <a:bodyPr lIns="90000">
            <a:noAutofit/>
          </a:bodyPr>
          <a:lstStyle>
            <a:lvl1pPr marL="0" indent="0" algn="ctr">
              <a:lnSpc>
                <a:spcPct val="90000"/>
              </a:lnSpc>
              <a:buNone/>
              <a:defRPr lang="sv-SE" sz="1067"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86" name="Platshållare för text 3">
            <a:extLst>
              <a:ext uri="{FF2B5EF4-FFF2-40B4-BE49-F238E27FC236}">
                <a16:creationId xmlns:a16="http://schemas.microsoft.com/office/drawing/2014/main" id="{3BEF624F-EF9E-0147-AA22-C0EB55E19560}"/>
              </a:ext>
            </a:extLst>
          </p:cNvPr>
          <p:cNvSpPr>
            <a:spLocks noGrp="1"/>
          </p:cNvSpPr>
          <p:nvPr>
            <p:ph type="body" sz="half" idx="22" hasCustomPrompt="1"/>
          </p:nvPr>
        </p:nvSpPr>
        <p:spPr>
          <a:xfrm>
            <a:off x="6032167" y="3592785"/>
            <a:ext cx="960000" cy="772019"/>
          </a:xfrm>
          <a:prstGeom prst="rect">
            <a:avLst/>
          </a:prstGeom>
        </p:spPr>
        <p:txBody>
          <a:bodyPr lIns="90000">
            <a:noAutofit/>
          </a:bodyPr>
          <a:lstStyle>
            <a:lvl1pPr marL="0" indent="0" algn="ctr">
              <a:lnSpc>
                <a:spcPct val="90000"/>
              </a:lnSpc>
              <a:buNone/>
              <a:defRPr lang="sv-SE" sz="1067"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87" name="Platshållare för text 3">
            <a:extLst>
              <a:ext uri="{FF2B5EF4-FFF2-40B4-BE49-F238E27FC236}">
                <a16:creationId xmlns:a16="http://schemas.microsoft.com/office/drawing/2014/main" id="{87E69E18-E1F9-5749-8735-96DFB051D74E}"/>
              </a:ext>
            </a:extLst>
          </p:cNvPr>
          <p:cNvSpPr>
            <a:spLocks noGrp="1"/>
          </p:cNvSpPr>
          <p:nvPr>
            <p:ph type="body" sz="half" idx="23" hasCustomPrompt="1"/>
          </p:nvPr>
        </p:nvSpPr>
        <p:spPr>
          <a:xfrm>
            <a:off x="7215556" y="3601301"/>
            <a:ext cx="960000" cy="772019"/>
          </a:xfrm>
          <a:prstGeom prst="rect">
            <a:avLst/>
          </a:prstGeom>
        </p:spPr>
        <p:txBody>
          <a:bodyPr lIns="90000">
            <a:noAutofit/>
          </a:bodyPr>
          <a:lstStyle>
            <a:lvl1pPr marL="0" indent="0" algn="ctr">
              <a:lnSpc>
                <a:spcPct val="90000"/>
              </a:lnSpc>
              <a:buNone/>
              <a:defRPr lang="sv-SE" sz="1067"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88" name="Platshållare för text 3">
            <a:extLst>
              <a:ext uri="{FF2B5EF4-FFF2-40B4-BE49-F238E27FC236}">
                <a16:creationId xmlns:a16="http://schemas.microsoft.com/office/drawing/2014/main" id="{7533EAD2-BAD8-194C-ABAF-A4B055C241FA}"/>
              </a:ext>
            </a:extLst>
          </p:cNvPr>
          <p:cNvSpPr>
            <a:spLocks noGrp="1"/>
          </p:cNvSpPr>
          <p:nvPr>
            <p:ph type="body" sz="half" idx="24" hasCustomPrompt="1"/>
          </p:nvPr>
        </p:nvSpPr>
        <p:spPr>
          <a:xfrm>
            <a:off x="8394964" y="3597153"/>
            <a:ext cx="960000" cy="772019"/>
          </a:xfrm>
          <a:prstGeom prst="rect">
            <a:avLst/>
          </a:prstGeom>
        </p:spPr>
        <p:txBody>
          <a:bodyPr lIns="90000">
            <a:noAutofit/>
          </a:bodyPr>
          <a:lstStyle>
            <a:lvl1pPr marL="0" indent="0" algn="ctr">
              <a:lnSpc>
                <a:spcPct val="90000"/>
              </a:lnSpc>
              <a:buNone/>
              <a:defRPr lang="sv-SE" sz="1067"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89" name="Platshållare för text 3">
            <a:extLst>
              <a:ext uri="{FF2B5EF4-FFF2-40B4-BE49-F238E27FC236}">
                <a16:creationId xmlns:a16="http://schemas.microsoft.com/office/drawing/2014/main" id="{0BD6BC6C-6D39-C748-9629-7971397AAC74}"/>
              </a:ext>
            </a:extLst>
          </p:cNvPr>
          <p:cNvSpPr>
            <a:spLocks noGrp="1"/>
          </p:cNvSpPr>
          <p:nvPr>
            <p:ph type="body" sz="half" idx="25" hasCustomPrompt="1"/>
          </p:nvPr>
        </p:nvSpPr>
        <p:spPr>
          <a:xfrm>
            <a:off x="9890837" y="3604613"/>
            <a:ext cx="960000" cy="772019"/>
          </a:xfrm>
          <a:prstGeom prst="rect">
            <a:avLst/>
          </a:prstGeom>
        </p:spPr>
        <p:txBody>
          <a:bodyPr lIns="90000">
            <a:noAutofit/>
          </a:bodyPr>
          <a:lstStyle>
            <a:lvl1pPr marL="0" indent="0" algn="ctr">
              <a:lnSpc>
                <a:spcPct val="90000"/>
              </a:lnSpc>
              <a:buNone/>
              <a:defRPr lang="sv-SE" sz="1067"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Brödtext</a:t>
            </a:r>
          </a:p>
        </p:txBody>
      </p:sp>
      <p:sp>
        <p:nvSpPr>
          <p:cNvPr id="65" name="textruta 64">
            <a:extLst>
              <a:ext uri="{FF2B5EF4-FFF2-40B4-BE49-F238E27FC236}">
                <a16:creationId xmlns:a16="http://schemas.microsoft.com/office/drawing/2014/main" id="{B0F835A9-CD05-4BC5-BCEB-4EFC8D5D8A44}"/>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724268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C0F421A4-AA8F-474D-B1A8-35DAABAD4314}"/>
              </a:ext>
            </a:extLst>
          </p:cNvPr>
          <p:cNvPicPr>
            <a:picLocks/>
          </p:cNvPicPr>
          <p:nvPr/>
        </p:nvPicPr>
        <p:blipFill rotWithShape="1">
          <a:blip r:embed="rId2">
            <a:extLst>
              <a:ext uri="{28A0092B-C50C-407E-A947-70E740481C1C}">
                <a14:useLocalDpi xmlns:a14="http://schemas.microsoft.com/office/drawing/2010/main" val="0"/>
              </a:ext>
            </a:extLst>
          </a:blip>
          <a:srcRect t="8425" b="14053"/>
          <a:stretch/>
        </p:blipFill>
        <p:spPr>
          <a:xfrm>
            <a:off x="192000" y="191400"/>
            <a:ext cx="11808000" cy="6475200"/>
          </a:xfrm>
          <a:prstGeom prst="rect">
            <a:avLst/>
          </a:prstGeom>
        </p:spPr>
      </p:pic>
      <p:sp>
        <p:nvSpPr>
          <p:cNvPr id="6" name="Rektangel 5">
            <a:extLst>
              <a:ext uri="{FF2B5EF4-FFF2-40B4-BE49-F238E27FC236}">
                <a16:creationId xmlns:a16="http://schemas.microsoft.com/office/drawing/2014/main" id="{73602A46-BB2D-AC40-AFFF-64147619A34A}"/>
              </a:ext>
            </a:extLst>
          </p:cNvPr>
          <p:cNvSpPr>
            <a:spLocks/>
          </p:cNvSpPr>
          <p:nvPr/>
        </p:nvSpPr>
        <p:spPr>
          <a:xfrm>
            <a:off x="192000" y="192001"/>
            <a:ext cx="11808000" cy="6475200"/>
          </a:xfrm>
          <a:prstGeom prst="rect">
            <a:avLst/>
          </a:prstGeom>
          <a:solidFill>
            <a:srgbClr val="9F96C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17" name="Bildobjekt 16">
            <a:extLst>
              <a:ext uri="{FF2B5EF4-FFF2-40B4-BE49-F238E27FC236}">
                <a16:creationId xmlns:a16="http://schemas.microsoft.com/office/drawing/2014/main" id="{6627CA32-0501-5542-A699-F42976C06F7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18" name="Platshållare för text 3">
            <a:extLst>
              <a:ext uri="{FF2B5EF4-FFF2-40B4-BE49-F238E27FC236}">
                <a16:creationId xmlns:a16="http://schemas.microsoft.com/office/drawing/2014/main" id="{27EBDEC2-0464-FF46-A6E9-FF6D275CBF29}"/>
              </a:ext>
            </a:extLst>
          </p:cNvPr>
          <p:cNvSpPr>
            <a:spLocks noGrp="1"/>
          </p:cNvSpPr>
          <p:nvPr>
            <p:ph type="body" sz="half" idx="2" hasCustomPrompt="1"/>
          </p:nvPr>
        </p:nvSpPr>
        <p:spPr>
          <a:xfrm>
            <a:off x="1828609" y="2209858"/>
            <a:ext cx="8534793" cy="2466316"/>
          </a:xfrm>
          <a:prstGeom prst="rect">
            <a:avLst/>
          </a:prstGeom>
        </p:spPr>
        <p:txBody>
          <a:bodyPr/>
          <a:lstStyle>
            <a:lvl1pPr marL="0" indent="0" algn="ctr">
              <a:buNone/>
              <a:defRPr lang="sv-SE" sz="4667" dirty="0">
                <a:solidFill>
                  <a:schemeClr val="bg1"/>
                </a:solidFill>
                <a:latin typeface="Biko Light" panose="02000000000000000000" pitchFamily="2" charset="0"/>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”Citat”</a:t>
            </a:r>
          </a:p>
        </p:txBody>
      </p:sp>
      <p:sp>
        <p:nvSpPr>
          <p:cNvPr id="7" name="textruta 6">
            <a:extLst>
              <a:ext uri="{FF2B5EF4-FFF2-40B4-BE49-F238E27FC236}">
                <a16:creationId xmlns:a16="http://schemas.microsoft.com/office/drawing/2014/main" id="{207EFB8B-07F7-4B0F-9016-FD4A09C372E2}"/>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245089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ontaktsida 1">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48D19F8-5A10-9248-8D96-BE995812ED9E}"/>
              </a:ext>
            </a:extLst>
          </p:cNvPr>
          <p:cNvSpPr>
            <a:spLocks/>
          </p:cNvSpPr>
          <p:nvPr/>
        </p:nvSpPr>
        <p:spPr>
          <a:xfrm>
            <a:off x="192000" y="192001"/>
            <a:ext cx="11808000" cy="6475200"/>
          </a:xfrm>
          <a:prstGeom prst="rect">
            <a:avLst/>
          </a:prstGeom>
          <a:solidFill>
            <a:srgbClr val="9F9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4" name="Bildobjekt 3">
            <a:extLst>
              <a:ext uri="{FF2B5EF4-FFF2-40B4-BE49-F238E27FC236}">
                <a16:creationId xmlns:a16="http://schemas.microsoft.com/office/drawing/2014/main" id="{2DFD75D0-8C69-1A4C-B49C-F611D7C5E6D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10" name="Rubrik 6">
            <a:extLst>
              <a:ext uri="{FF2B5EF4-FFF2-40B4-BE49-F238E27FC236}">
                <a16:creationId xmlns:a16="http://schemas.microsoft.com/office/drawing/2014/main" id="{7CEF3A7A-5E6E-9842-BC7B-1489AD6C91F4}"/>
              </a:ext>
            </a:extLst>
          </p:cNvPr>
          <p:cNvSpPr>
            <a:spLocks noGrp="1"/>
          </p:cNvSpPr>
          <p:nvPr>
            <p:ph type="title" hasCustomPrompt="1"/>
          </p:nvPr>
        </p:nvSpPr>
        <p:spPr>
          <a:xfrm>
            <a:off x="960000" y="3480470"/>
            <a:ext cx="5121952" cy="720153"/>
          </a:xfrm>
          <a:prstGeom prst="rect">
            <a:avLst/>
          </a:prstGeom>
        </p:spPr>
        <p:txBody>
          <a:bodyPr lIns="90000"/>
          <a:lstStyle>
            <a:lvl1pPr>
              <a:defRPr lang="sv-SE" dirty="0">
                <a:solidFill>
                  <a:schemeClr val="bg1"/>
                </a:solidFill>
              </a:defRPr>
            </a:lvl1pPr>
          </a:lstStyle>
          <a:p>
            <a:r>
              <a:rPr lang="sv-SE" dirty="0"/>
              <a:t>Rubrik</a:t>
            </a:r>
          </a:p>
        </p:txBody>
      </p:sp>
      <p:sp>
        <p:nvSpPr>
          <p:cNvPr id="12" name="Platshållare för text 3">
            <a:extLst>
              <a:ext uri="{FF2B5EF4-FFF2-40B4-BE49-F238E27FC236}">
                <a16:creationId xmlns:a16="http://schemas.microsoft.com/office/drawing/2014/main" id="{1E60D383-FCD7-D341-9031-4628A61DD50F}"/>
              </a:ext>
            </a:extLst>
          </p:cNvPr>
          <p:cNvSpPr>
            <a:spLocks noGrp="1"/>
          </p:cNvSpPr>
          <p:nvPr>
            <p:ph type="body" sz="half" idx="18" hasCustomPrompt="1"/>
          </p:nvPr>
        </p:nvSpPr>
        <p:spPr>
          <a:xfrm>
            <a:off x="960005" y="4188700"/>
            <a:ext cx="2327561" cy="1166520"/>
          </a:xfrm>
          <a:prstGeom prst="rect">
            <a:avLst/>
          </a:prstGeom>
        </p:spPr>
        <p:txBody>
          <a:bodyPr lIns="90000"/>
          <a:lstStyle>
            <a:lvl1pPr marL="0" indent="0" algn="l">
              <a:buNone/>
              <a:defRPr lang="sv-SE" sz="1600"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Uppgifter</a:t>
            </a:r>
          </a:p>
        </p:txBody>
      </p:sp>
      <p:sp>
        <p:nvSpPr>
          <p:cNvPr id="13" name="Platshållare för text 3">
            <a:extLst>
              <a:ext uri="{FF2B5EF4-FFF2-40B4-BE49-F238E27FC236}">
                <a16:creationId xmlns:a16="http://schemas.microsoft.com/office/drawing/2014/main" id="{033F1607-B0AA-4749-A78F-51C1AC31BA12}"/>
              </a:ext>
            </a:extLst>
          </p:cNvPr>
          <p:cNvSpPr>
            <a:spLocks noGrp="1"/>
          </p:cNvSpPr>
          <p:nvPr>
            <p:ph type="body" sz="half" idx="19" hasCustomPrompt="1"/>
          </p:nvPr>
        </p:nvSpPr>
        <p:spPr>
          <a:xfrm>
            <a:off x="4359596" y="4188700"/>
            <a:ext cx="2327561" cy="1166520"/>
          </a:xfrm>
          <a:prstGeom prst="rect">
            <a:avLst/>
          </a:prstGeom>
        </p:spPr>
        <p:txBody>
          <a:bodyPr lIns="90000"/>
          <a:lstStyle>
            <a:lvl1pPr marL="0" indent="0" algn="l">
              <a:buNone/>
              <a:defRPr lang="sv-SE" sz="1600"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Uppgifter</a:t>
            </a:r>
          </a:p>
        </p:txBody>
      </p:sp>
      <p:sp>
        <p:nvSpPr>
          <p:cNvPr id="14" name="Platshållare för text 3">
            <a:extLst>
              <a:ext uri="{FF2B5EF4-FFF2-40B4-BE49-F238E27FC236}">
                <a16:creationId xmlns:a16="http://schemas.microsoft.com/office/drawing/2014/main" id="{4A4DB997-7F1B-A54C-9736-EC6033D563BD}"/>
              </a:ext>
            </a:extLst>
          </p:cNvPr>
          <p:cNvSpPr>
            <a:spLocks noGrp="1"/>
          </p:cNvSpPr>
          <p:nvPr>
            <p:ph type="body" sz="half" idx="20" hasCustomPrompt="1"/>
          </p:nvPr>
        </p:nvSpPr>
        <p:spPr>
          <a:xfrm>
            <a:off x="7759186" y="4188700"/>
            <a:ext cx="2327561" cy="1166520"/>
          </a:xfrm>
          <a:prstGeom prst="rect">
            <a:avLst/>
          </a:prstGeom>
        </p:spPr>
        <p:txBody>
          <a:bodyPr lIns="90000"/>
          <a:lstStyle>
            <a:lvl1pPr marL="0" indent="0" algn="l">
              <a:buNone/>
              <a:defRPr lang="sv-SE" sz="1600"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Uppgifter</a:t>
            </a:r>
          </a:p>
        </p:txBody>
      </p:sp>
      <p:sp>
        <p:nvSpPr>
          <p:cNvPr id="15" name="Frihandsfigur: Form 14">
            <a:extLst>
              <a:ext uri="{FF2B5EF4-FFF2-40B4-BE49-F238E27FC236}">
                <a16:creationId xmlns:a16="http://schemas.microsoft.com/office/drawing/2014/main" id="{774CDBDE-CC43-4519-A2AF-F0A27747DC2C}"/>
              </a:ext>
            </a:extLst>
          </p:cNvPr>
          <p:cNvSpPr/>
          <p:nvPr/>
        </p:nvSpPr>
        <p:spPr>
          <a:xfrm>
            <a:off x="8118404" y="5"/>
            <a:ext cx="4073597" cy="3670783"/>
          </a:xfrm>
          <a:custGeom>
            <a:avLst/>
            <a:gdLst>
              <a:gd name="connsiteX0" fmla="*/ 0 w 3055198"/>
              <a:gd name="connsiteY0" fmla="*/ 0 h 2753087"/>
              <a:gd name="connsiteX1" fmla="*/ 998434 w 3055198"/>
              <a:gd name="connsiteY1" fmla="*/ 0 h 2753087"/>
              <a:gd name="connsiteX2" fmla="*/ 2753086 w 3055198"/>
              <a:gd name="connsiteY2" fmla="*/ 1754652 h 2753087"/>
              <a:gd name="connsiteX3" fmla="*/ 2932489 w 3055198"/>
              <a:gd name="connsiteY3" fmla="*/ 1745593 h 2753087"/>
              <a:gd name="connsiteX4" fmla="*/ 3055198 w 3055198"/>
              <a:gd name="connsiteY4" fmla="*/ 1726865 h 2753087"/>
              <a:gd name="connsiteX5" fmla="*/ 3055198 w 3055198"/>
              <a:gd name="connsiteY5" fmla="*/ 2735726 h 2753087"/>
              <a:gd name="connsiteX6" fmla="*/ 3034574 w 3055198"/>
              <a:gd name="connsiteY6" fmla="*/ 2738873 h 2753087"/>
              <a:gd name="connsiteX7" fmla="*/ 2753087 w 3055198"/>
              <a:gd name="connsiteY7" fmla="*/ 2753087 h 2753087"/>
              <a:gd name="connsiteX8" fmla="*/ 0 w 3055198"/>
              <a:gd name="connsiteY8" fmla="*/ 0 h 275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5198" h="2753087">
                <a:moveTo>
                  <a:pt x="0" y="0"/>
                </a:moveTo>
                <a:lnTo>
                  <a:pt x="998434" y="0"/>
                </a:lnTo>
                <a:cubicBezTo>
                  <a:pt x="998434" y="969068"/>
                  <a:pt x="1784018" y="1754652"/>
                  <a:pt x="2753086" y="1754652"/>
                </a:cubicBezTo>
                <a:cubicBezTo>
                  <a:pt x="2813653" y="1754652"/>
                  <a:pt x="2873503" y="1751583"/>
                  <a:pt x="2932489" y="1745593"/>
                </a:cubicBezTo>
                <a:lnTo>
                  <a:pt x="3055198" y="1726865"/>
                </a:lnTo>
                <a:lnTo>
                  <a:pt x="3055198" y="2735726"/>
                </a:lnTo>
                <a:lnTo>
                  <a:pt x="3034574" y="2738873"/>
                </a:lnTo>
                <a:cubicBezTo>
                  <a:pt x="2942023" y="2748272"/>
                  <a:pt x="2848118" y="2753087"/>
                  <a:pt x="2753087" y="2753087"/>
                </a:cubicBezTo>
                <a:cubicBezTo>
                  <a:pt x="1232599" y="2753087"/>
                  <a:pt x="0" y="1520488"/>
                  <a:pt x="0" y="0"/>
                </a:cubicBezTo>
                <a:close/>
              </a:path>
            </a:pathLst>
          </a:custGeom>
          <a:solidFill>
            <a:schemeClr val="bg1"/>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9" name="textruta 8">
            <a:extLst>
              <a:ext uri="{FF2B5EF4-FFF2-40B4-BE49-F238E27FC236}">
                <a16:creationId xmlns:a16="http://schemas.microsoft.com/office/drawing/2014/main" id="{2BCD3E47-9F27-49C3-952D-28AB91DF19FF}"/>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864667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ontaktsida 2">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CE6C5F57-3F37-B34A-B81E-55CB70758C37}"/>
              </a:ext>
            </a:extLst>
          </p:cNvPr>
          <p:cNvSpPr>
            <a:spLocks/>
          </p:cNvSpPr>
          <p:nvPr/>
        </p:nvSpPr>
        <p:spPr>
          <a:xfrm>
            <a:off x="192000" y="192001"/>
            <a:ext cx="11808000" cy="6475200"/>
          </a:xfrm>
          <a:prstGeom prst="rect">
            <a:avLst/>
          </a:prstGeom>
          <a:solidFill>
            <a:srgbClr val="E59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18" name="Platshållare för bild 14">
            <a:extLst>
              <a:ext uri="{FF2B5EF4-FFF2-40B4-BE49-F238E27FC236}">
                <a16:creationId xmlns:a16="http://schemas.microsoft.com/office/drawing/2014/main" id="{31B7D931-8B8B-DF40-A0DF-E88B6EC44318}"/>
              </a:ext>
            </a:extLst>
          </p:cNvPr>
          <p:cNvSpPr>
            <a:spLocks noGrp="1" noChangeAspect="1"/>
          </p:cNvSpPr>
          <p:nvPr>
            <p:ph type="pic" sz="quarter" idx="10"/>
          </p:nvPr>
        </p:nvSpPr>
        <p:spPr>
          <a:xfrm>
            <a:off x="1166037" y="2826681"/>
            <a:ext cx="1780800" cy="1780800"/>
          </a:xfrm>
          <a:prstGeom prst="ellipse">
            <a:avLst/>
          </a:prstGeom>
          <a:noFill/>
        </p:spPr>
        <p:txBody>
          <a:bodyPr/>
          <a:lstStyle>
            <a:lvl1pPr marL="0" indent="0" algn="ctr">
              <a:buNone/>
              <a:defRPr lang="sv-SE" dirty="0">
                <a:solidFill>
                  <a:schemeClr val="bg1"/>
                </a:solidFill>
              </a:defRPr>
            </a:lvl1pPr>
          </a:lstStyle>
          <a:p>
            <a:r>
              <a:rPr lang="sv-SE"/>
              <a:t>Klicka på ikonen för att lägga till en bild</a:t>
            </a:r>
            <a:endParaRPr lang="sv-SE" dirty="0"/>
          </a:p>
        </p:txBody>
      </p:sp>
      <p:sp>
        <p:nvSpPr>
          <p:cNvPr id="19" name="Platshållare för bild 14">
            <a:extLst>
              <a:ext uri="{FF2B5EF4-FFF2-40B4-BE49-F238E27FC236}">
                <a16:creationId xmlns:a16="http://schemas.microsoft.com/office/drawing/2014/main" id="{D6411573-7FBF-FC4B-9BBF-862135A0B0AD}"/>
              </a:ext>
            </a:extLst>
          </p:cNvPr>
          <p:cNvSpPr>
            <a:spLocks noGrp="1" noChangeAspect="1"/>
          </p:cNvSpPr>
          <p:nvPr>
            <p:ph type="pic" sz="quarter" idx="21"/>
          </p:nvPr>
        </p:nvSpPr>
        <p:spPr>
          <a:xfrm>
            <a:off x="4292208" y="2826681"/>
            <a:ext cx="1780800" cy="1780800"/>
          </a:xfrm>
          <a:prstGeom prst="ellipse">
            <a:avLst/>
          </a:prstGeom>
          <a:noFill/>
        </p:spPr>
        <p:txBody>
          <a:bodyPr/>
          <a:lstStyle>
            <a:lvl1pPr marL="0" indent="0" algn="ctr">
              <a:buNone/>
              <a:defRPr lang="sv-SE">
                <a:solidFill>
                  <a:schemeClr val="bg1"/>
                </a:solidFill>
              </a:defRPr>
            </a:lvl1pPr>
          </a:lstStyle>
          <a:p>
            <a:r>
              <a:rPr lang="sv-SE"/>
              <a:t>Klicka på ikonen för att lägga till en bild</a:t>
            </a:r>
          </a:p>
        </p:txBody>
      </p:sp>
      <p:sp>
        <p:nvSpPr>
          <p:cNvPr id="12" name="Platshållare för text 3">
            <a:extLst>
              <a:ext uri="{FF2B5EF4-FFF2-40B4-BE49-F238E27FC236}">
                <a16:creationId xmlns:a16="http://schemas.microsoft.com/office/drawing/2014/main" id="{1E60D383-FCD7-D341-9031-4628A61DD50F}"/>
              </a:ext>
            </a:extLst>
          </p:cNvPr>
          <p:cNvSpPr>
            <a:spLocks noGrp="1"/>
          </p:cNvSpPr>
          <p:nvPr>
            <p:ph type="body" sz="half" idx="18" hasCustomPrompt="1"/>
          </p:nvPr>
        </p:nvSpPr>
        <p:spPr>
          <a:xfrm>
            <a:off x="892662" y="4759721"/>
            <a:ext cx="2327561" cy="1166520"/>
          </a:xfrm>
          <a:prstGeom prst="rect">
            <a:avLst/>
          </a:prstGeom>
        </p:spPr>
        <p:txBody>
          <a:bodyPr lIns="90000"/>
          <a:lstStyle>
            <a:lvl1pPr marL="0" indent="0" algn="ctr">
              <a:buNone/>
              <a:defRPr lang="sv-SE" sz="1600"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Uppgifter</a:t>
            </a:r>
          </a:p>
        </p:txBody>
      </p:sp>
      <p:sp>
        <p:nvSpPr>
          <p:cNvPr id="13" name="Platshållare för text 3">
            <a:extLst>
              <a:ext uri="{FF2B5EF4-FFF2-40B4-BE49-F238E27FC236}">
                <a16:creationId xmlns:a16="http://schemas.microsoft.com/office/drawing/2014/main" id="{033F1607-B0AA-4749-A78F-51C1AC31BA12}"/>
              </a:ext>
            </a:extLst>
          </p:cNvPr>
          <p:cNvSpPr>
            <a:spLocks noGrp="1"/>
          </p:cNvSpPr>
          <p:nvPr>
            <p:ph type="body" sz="half" idx="19" hasCustomPrompt="1"/>
          </p:nvPr>
        </p:nvSpPr>
        <p:spPr>
          <a:xfrm>
            <a:off x="4018833" y="4759721"/>
            <a:ext cx="2327561" cy="1166520"/>
          </a:xfrm>
          <a:prstGeom prst="rect">
            <a:avLst/>
          </a:prstGeom>
        </p:spPr>
        <p:txBody>
          <a:bodyPr lIns="90000"/>
          <a:lstStyle>
            <a:lvl1pPr marL="0" indent="0" algn="ctr">
              <a:buNone/>
              <a:defRPr lang="sv-SE" sz="1600"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Uppgifter</a:t>
            </a:r>
          </a:p>
        </p:txBody>
      </p:sp>
      <p:sp>
        <p:nvSpPr>
          <p:cNvPr id="14" name="Platshållare för text 3">
            <a:extLst>
              <a:ext uri="{FF2B5EF4-FFF2-40B4-BE49-F238E27FC236}">
                <a16:creationId xmlns:a16="http://schemas.microsoft.com/office/drawing/2014/main" id="{4A4DB997-7F1B-A54C-9736-EC6033D563BD}"/>
              </a:ext>
            </a:extLst>
          </p:cNvPr>
          <p:cNvSpPr>
            <a:spLocks noGrp="1"/>
          </p:cNvSpPr>
          <p:nvPr>
            <p:ph type="body" sz="half" idx="20" hasCustomPrompt="1"/>
          </p:nvPr>
        </p:nvSpPr>
        <p:spPr>
          <a:xfrm>
            <a:off x="7145003" y="4759721"/>
            <a:ext cx="2327561" cy="1166520"/>
          </a:xfrm>
          <a:prstGeom prst="rect">
            <a:avLst/>
          </a:prstGeom>
        </p:spPr>
        <p:txBody>
          <a:bodyPr lIns="90000"/>
          <a:lstStyle>
            <a:lvl1pPr marL="0" indent="0" algn="ctr">
              <a:buNone/>
              <a:defRPr lang="sv-SE" sz="1600" dirty="0">
                <a:solidFill>
                  <a:schemeClr val="bg1"/>
                </a:solidFill>
              </a:defRPr>
            </a:lvl1pPr>
            <a:lvl2pPr marL="609539" indent="0">
              <a:buNone/>
              <a:defRPr sz="1867"/>
            </a:lvl2pPr>
            <a:lvl3pPr marL="1219080" indent="0">
              <a:buNone/>
              <a:defRPr sz="1600"/>
            </a:lvl3pPr>
            <a:lvl4pPr marL="1828618" indent="0">
              <a:buNone/>
              <a:defRPr sz="1333"/>
            </a:lvl4pPr>
            <a:lvl5pPr marL="2438158" indent="0">
              <a:buNone/>
              <a:defRPr sz="1333"/>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Uppgifter</a:t>
            </a:r>
          </a:p>
        </p:txBody>
      </p:sp>
      <p:sp>
        <p:nvSpPr>
          <p:cNvPr id="17" name="Rubrik 6">
            <a:extLst>
              <a:ext uri="{FF2B5EF4-FFF2-40B4-BE49-F238E27FC236}">
                <a16:creationId xmlns:a16="http://schemas.microsoft.com/office/drawing/2014/main" id="{2D6C1F6F-9C2D-5740-95C5-76CB4D12415D}"/>
              </a:ext>
            </a:extLst>
          </p:cNvPr>
          <p:cNvSpPr>
            <a:spLocks noGrp="1"/>
          </p:cNvSpPr>
          <p:nvPr>
            <p:ph type="title" hasCustomPrompt="1"/>
          </p:nvPr>
        </p:nvSpPr>
        <p:spPr>
          <a:xfrm>
            <a:off x="892657" y="1286554"/>
            <a:ext cx="5121952" cy="720153"/>
          </a:xfrm>
          <a:prstGeom prst="rect">
            <a:avLst/>
          </a:prstGeom>
        </p:spPr>
        <p:txBody>
          <a:bodyPr lIns="90000"/>
          <a:lstStyle>
            <a:lvl1pPr>
              <a:defRPr lang="sv-SE" dirty="0">
                <a:solidFill>
                  <a:schemeClr val="bg1"/>
                </a:solidFill>
              </a:defRPr>
            </a:lvl1pPr>
          </a:lstStyle>
          <a:p>
            <a:r>
              <a:rPr lang="sv-SE" dirty="0"/>
              <a:t>Rubrik</a:t>
            </a:r>
          </a:p>
        </p:txBody>
      </p:sp>
      <p:sp>
        <p:nvSpPr>
          <p:cNvPr id="20" name="Platshållare för bild 14">
            <a:extLst>
              <a:ext uri="{FF2B5EF4-FFF2-40B4-BE49-F238E27FC236}">
                <a16:creationId xmlns:a16="http://schemas.microsoft.com/office/drawing/2014/main" id="{875CC600-AE20-F241-8ADE-BDC7F22C7D2C}"/>
              </a:ext>
            </a:extLst>
          </p:cNvPr>
          <p:cNvSpPr>
            <a:spLocks noGrp="1" noChangeAspect="1"/>
          </p:cNvSpPr>
          <p:nvPr>
            <p:ph type="pic" sz="quarter" idx="22"/>
          </p:nvPr>
        </p:nvSpPr>
        <p:spPr>
          <a:xfrm>
            <a:off x="7418379" y="2819361"/>
            <a:ext cx="1780800" cy="1780800"/>
          </a:xfrm>
          <a:prstGeom prst="ellipse">
            <a:avLst/>
          </a:prstGeom>
          <a:noFill/>
        </p:spPr>
        <p:txBody>
          <a:bodyPr/>
          <a:lstStyle>
            <a:lvl1pPr marL="0" indent="0" algn="ctr">
              <a:buNone/>
              <a:defRPr lang="sv-SE">
                <a:solidFill>
                  <a:schemeClr val="bg1"/>
                </a:solidFill>
              </a:defRPr>
            </a:lvl1pPr>
          </a:lstStyle>
          <a:p>
            <a:r>
              <a:rPr lang="sv-SE"/>
              <a:t>Klicka på ikonen för att lägga till en bild</a:t>
            </a:r>
          </a:p>
        </p:txBody>
      </p:sp>
      <p:pic>
        <p:nvPicPr>
          <p:cNvPr id="4" name="Bildobjekt 3">
            <a:extLst>
              <a:ext uri="{FF2B5EF4-FFF2-40B4-BE49-F238E27FC236}">
                <a16:creationId xmlns:a16="http://schemas.microsoft.com/office/drawing/2014/main" id="{2DFD75D0-8C69-1A4C-B49C-F611D7C5E6D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21" name="Frihandsfigur: Form 20">
            <a:extLst>
              <a:ext uri="{FF2B5EF4-FFF2-40B4-BE49-F238E27FC236}">
                <a16:creationId xmlns:a16="http://schemas.microsoft.com/office/drawing/2014/main" id="{659B3538-16F3-4C73-9686-A9C147C8E85A}"/>
              </a:ext>
            </a:extLst>
          </p:cNvPr>
          <p:cNvSpPr/>
          <p:nvPr/>
        </p:nvSpPr>
        <p:spPr>
          <a:xfrm>
            <a:off x="8118404" y="5"/>
            <a:ext cx="4073597" cy="3670783"/>
          </a:xfrm>
          <a:custGeom>
            <a:avLst/>
            <a:gdLst>
              <a:gd name="connsiteX0" fmla="*/ 0 w 3055198"/>
              <a:gd name="connsiteY0" fmla="*/ 0 h 2753087"/>
              <a:gd name="connsiteX1" fmla="*/ 998434 w 3055198"/>
              <a:gd name="connsiteY1" fmla="*/ 0 h 2753087"/>
              <a:gd name="connsiteX2" fmla="*/ 2753086 w 3055198"/>
              <a:gd name="connsiteY2" fmla="*/ 1754652 h 2753087"/>
              <a:gd name="connsiteX3" fmla="*/ 2932489 w 3055198"/>
              <a:gd name="connsiteY3" fmla="*/ 1745593 h 2753087"/>
              <a:gd name="connsiteX4" fmla="*/ 3055198 w 3055198"/>
              <a:gd name="connsiteY4" fmla="*/ 1726865 h 2753087"/>
              <a:gd name="connsiteX5" fmla="*/ 3055198 w 3055198"/>
              <a:gd name="connsiteY5" fmla="*/ 2735726 h 2753087"/>
              <a:gd name="connsiteX6" fmla="*/ 3034574 w 3055198"/>
              <a:gd name="connsiteY6" fmla="*/ 2738873 h 2753087"/>
              <a:gd name="connsiteX7" fmla="*/ 2753087 w 3055198"/>
              <a:gd name="connsiteY7" fmla="*/ 2753087 h 2753087"/>
              <a:gd name="connsiteX8" fmla="*/ 0 w 3055198"/>
              <a:gd name="connsiteY8" fmla="*/ 0 h 275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5198" h="2753087">
                <a:moveTo>
                  <a:pt x="0" y="0"/>
                </a:moveTo>
                <a:lnTo>
                  <a:pt x="998434" y="0"/>
                </a:lnTo>
                <a:cubicBezTo>
                  <a:pt x="998434" y="969068"/>
                  <a:pt x="1784018" y="1754652"/>
                  <a:pt x="2753086" y="1754652"/>
                </a:cubicBezTo>
                <a:cubicBezTo>
                  <a:pt x="2813653" y="1754652"/>
                  <a:pt x="2873503" y="1751583"/>
                  <a:pt x="2932489" y="1745593"/>
                </a:cubicBezTo>
                <a:lnTo>
                  <a:pt x="3055198" y="1726865"/>
                </a:lnTo>
                <a:lnTo>
                  <a:pt x="3055198" y="2735726"/>
                </a:lnTo>
                <a:lnTo>
                  <a:pt x="3034574" y="2738873"/>
                </a:lnTo>
                <a:cubicBezTo>
                  <a:pt x="2942023" y="2748272"/>
                  <a:pt x="2848118" y="2753087"/>
                  <a:pt x="2753087" y="2753087"/>
                </a:cubicBezTo>
                <a:cubicBezTo>
                  <a:pt x="1232599" y="2753087"/>
                  <a:pt x="0" y="1520488"/>
                  <a:pt x="0" y="0"/>
                </a:cubicBezTo>
                <a:close/>
              </a:path>
            </a:pathLst>
          </a:custGeom>
          <a:solidFill>
            <a:schemeClr val="bg1"/>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16" name="textruta 15">
            <a:extLst>
              <a:ext uri="{FF2B5EF4-FFF2-40B4-BE49-F238E27FC236}">
                <a16:creationId xmlns:a16="http://schemas.microsoft.com/office/drawing/2014/main" id="{00E294A4-AA4F-4FB2-B1E5-8F3139D1C90F}"/>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2947622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ubrik + grafik/diagram">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C5AD7AE-468D-E94D-9B9F-9648607DE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24" name="Rubrik 6">
            <a:extLst>
              <a:ext uri="{FF2B5EF4-FFF2-40B4-BE49-F238E27FC236}">
                <a16:creationId xmlns:a16="http://schemas.microsoft.com/office/drawing/2014/main" id="{573C0BAC-8928-B24E-B398-E0CD5B052440}"/>
              </a:ext>
            </a:extLst>
          </p:cNvPr>
          <p:cNvSpPr>
            <a:spLocks noGrp="1"/>
          </p:cNvSpPr>
          <p:nvPr>
            <p:ph type="title" hasCustomPrompt="1"/>
          </p:nvPr>
        </p:nvSpPr>
        <p:spPr>
          <a:xfrm>
            <a:off x="1008000" y="576000"/>
            <a:ext cx="5121952" cy="576000"/>
          </a:xfrm>
          <a:prstGeom prst="rect">
            <a:avLst/>
          </a:prstGeom>
        </p:spPr>
        <p:txBody>
          <a:bodyPr lIns="90000"/>
          <a:lstStyle>
            <a:lvl1pPr>
              <a:defRPr lang="sv-SE" sz="2933" dirty="0"/>
            </a:lvl1pPr>
          </a:lstStyle>
          <a:p>
            <a:r>
              <a:rPr lang="sv-SE" dirty="0"/>
              <a:t>Rubrik</a:t>
            </a:r>
          </a:p>
        </p:txBody>
      </p:sp>
      <p:sp>
        <p:nvSpPr>
          <p:cNvPr id="25" name="Platshållare för bild 14">
            <a:extLst>
              <a:ext uri="{FF2B5EF4-FFF2-40B4-BE49-F238E27FC236}">
                <a16:creationId xmlns:a16="http://schemas.microsoft.com/office/drawing/2014/main" id="{A598AA3A-D196-C543-8418-6851E54D09B8}"/>
              </a:ext>
            </a:extLst>
          </p:cNvPr>
          <p:cNvSpPr>
            <a:spLocks noGrp="1" noChangeAspect="1"/>
          </p:cNvSpPr>
          <p:nvPr>
            <p:ph type="pic" sz="quarter" idx="10" hasCustomPrompt="1"/>
          </p:nvPr>
        </p:nvSpPr>
        <p:spPr>
          <a:xfrm>
            <a:off x="1007999" y="1480457"/>
            <a:ext cx="10151412" cy="4416491"/>
          </a:xfrm>
          <a:prstGeom prst="rect">
            <a:avLst/>
          </a:prstGeom>
        </p:spPr>
        <p:txBody>
          <a:bodyPr/>
          <a:lstStyle>
            <a:lvl1pPr marL="0" indent="0" algn="ctr">
              <a:buNone/>
              <a:defRPr lang="sv-SE" dirty="0"/>
            </a:lvl1pPr>
          </a:lstStyle>
          <a:p>
            <a:r>
              <a:rPr lang="sv-SE" dirty="0"/>
              <a:t>Grafik/diagram etc.</a:t>
            </a:r>
          </a:p>
        </p:txBody>
      </p:sp>
      <p:sp>
        <p:nvSpPr>
          <p:cNvPr id="5" name="textruta 4">
            <a:extLst>
              <a:ext uri="{FF2B5EF4-FFF2-40B4-BE49-F238E27FC236}">
                <a16:creationId xmlns:a16="http://schemas.microsoft.com/office/drawing/2014/main" id="{2C4D84A9-E5DA-4E4F-BA12-7AAAC1DE54EA}"/>
              </a:ext>
            </a:extLst>
          </p:cNvPr>
          <p:cNvSpPr txBox="1"/>
          <p:nvPr userDrawn="1"/>
        </p:nvSpPr>
        <p:spPr>
          <a:xfrm>
            <a:off x="216519" y="6213658"/>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284976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14" name="Frihandsfigur: Form 13">
            <a:extLst>
              <a:ext uri="{FF2B5EF4-FFF2-40B4-BE49-F238E27FC236}">
                <a16:creationId xmlns:a16="http://schemas.microsoft.com/office/drawing/2014/main" id="{A0C59FC4-8EBB-480A-8C0D-96F8F93901D0}"/>
              </a:ext>
            </a:extLst>
          </p:cNvPr>
          <p:cNvSpPr/>
          <p:nvPr/>
        </p:nvSpPr>
        <p:spPr>
          <a:xfrm>
            <a:off x="0" y="4005479"/>
            <a:ext cx="1570680" cy="2852520"/>
          </a:xfrm>
          <a:custGeom>
            <a:avLst/>
            <a:gdLst>
              <a:gd name="connsiteX0" fmla="*/ 0 w 1178010"/>
              <a:gd name="connsiteY0" fmla="*/ 0 h 2139390"/>
              <a:gd name="connsiteX1" fmla="*/ 137431 w 1178010"/>
              <a:gd name="connsiteY1" fmla="*/ 66204 h 2139390"/>
              <a:gd name="connsiteX2" fmla="*/ 1178010 w 1178010"/>
              <a:gd name="connsiteY2" fmla="*/ 1814561 h 2139390"/>
              <a:gd name="connsiteX3" fmla="*/ 1167745 w 1178010"/>
              <a:gd name="connsiteY3" fmla="*/ 2017857 h 2139390"/>
              <a:gd name="connsiteX4" fmla="*/ 1149196 w 1178010"/>
              <a:gd name="connsiteY4" fmla="*/ 2139390 h 2139390"/>
              <a:gd name="connsiteX5" fmla="*/ 413320 w 1178010"/>
              <a:gd name="connsiteY5" fmla="*/ 2139390 h 2139390"/>
              <a:gd name="connsiteX6" fmla="*/ 431173 w 1178010"/>
              <a:gd name="connsiteY6" fmla="*/ 2069956 h 2139390"/>
              <a:gd name="connsiteX7" fmla="*/ 456919 w 1178010"/>
              <a:gd name="connsiteY7" fmla="*/ 1814561 h 2139390"/>
              <a:gd name="connsiteX8" fmla="*/ 85751 w 1178010"/>
              <a:gd name="connsiteY8" fmla="*/ 918481 h 2139390"/>
              <a:gd name="connsiteX9" fmla="*/ 0 w 1178010"/>
              <a:gd name="connsiteY9" fmla="*/ 840546 h 213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8010" h="2139390">
                <a:moveTo>
                  <a:pt x="0" y="0"/>
                </a:moveTo>
                <a:lnTo>
                  <a:pt x="137431" y="66204"/>
                </a:lnTo>
                <a:cubicBezTo>
                  <a:pt x="757247" y="402908"/>
                  <a:pt x="1178010" y="1059597"/>
                  <a:pt x="1178010" y="1814561"/>
                </a:cubicBezTo>
                <a:cubicBezTo>
                  <a:pt x="1178010" y="1883194"/>
                  <a:pt x="1174533" y="1951015"/>
                  <a:pt x="1167745" y="2017857"/>
                </a:cubicBezTo>
                <a:lnTo>
                  <a:pt x="1149196" y="2139390"/>
                </a:lnTo>
                <a:lnTo>
                  <a:pt x="413320" y="2139390"/>
                </a:lnTo>
                <a:lnTo>
                  <a:pt x="431173" y="2069956"/>
                </a:lnTo>
                <a:cubicBezTo>
                  <a:pt x="448054" y="1987461"/>
                  <a:pt x="456919" y="1902047"/>
                  <a:pt x="456919" y="1814561"/>
                </a:cubicBezTo>
                <a:cubicBezTo>
                  <a:pt x="456919" y="1464620"/>
                  <a:pt x="315078" y="1147808"/>
                  <a:pt x="85751" y="918481"/>
                </a:cubicBezTo>
                <a:lnTo>
                  <a:pt x="0" y="840546"/>
                </a:lnTo>
                <a:close/>
              </a:path>
            </a:pathLst>
          </a:custGeom>
          <a:solidFill>
            <a:schemeClr val="accent2">
              <a:lumMod val="40000"/>
              <a:lumOff val="6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5121952" cy="576000"/>
          </a:xfrm>
          <a:prstGeom prst="rect">
            <a:avLst/>
          </a:prstGeom>
        </p:spPr>
        <p:txBody>
          <a:bodyPr lIns="90000"/>
          <a:lstStyle>
            <a:lvl1pPr>
              <a:defRPr lang="sv-SE" sz="2400"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sz="1467" dirty="0"/>
            </a:lvl1pPr>
            <a:lvl2pPr marL="0" indent="0">
              <a:spcBef>
                <a:spcPts val="1600"/>
              </a:spcBef>
              <a:buNone/>
              <a:defRPr sz="1467"/>
            </a:lvl2pPr>
            <a:lvl3pPr marL="0" indent="0">
              <a:buNone/>
              <a:defRPr sz="1467"/>
            </a:lvl3pPr>
            <a:lvl4pPr marL="120640" indent="-120640">
              <a:buFont typeface="Arial" panose="020B0604020202020204" pitchFamily="34" charset="0"/>
              <a:buChar char="•"/>
              <a:defRPr sz="1467"/>
            </a:lvl4pPr>
            <a:lvl5pPr marL="120640" indent="-120640">
              <a:buFont typeface="Arial" panose="020B0604020202020204" pitchFamily="34" charset="0"/>
              <a:buChar char="•"/>
              <a:defRPr sz="1400"/>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sz="1467" dirty="0"/>
            </a:lvl1pPr>
            <a:lvl2pPr>
              <a:defRPr lang="sv-SE" sz="1467" dirty="0"/>
            </a:lvl2pPr>
            <a:lvl3pPr>
              <a:defRPr lang="sv-SE" sz="1467" dirty="0"/>
            </a:lvl3pPr>
            <a:lvl4pPr>
              <a:defRPr lang="sv-SE" sz="1467" dirty="0"/>
            </a:lvl4pPr>
            <a:lvl5pPr>
              <a:defRPr lang="sv-SE" sz="1400" dirty="0"/>
            </a:lvl5pPr>
          </a:lstStyle>
          <a:p>
            <a:pPr lvl="0"/>
            <a:r>
              <a:rPr lang="sv-SE" dirty="0"/>
              <a:t>Format för bakgrundstext, nivå ett</a:t>
            </a:r>
          </a:p>
          <a:p>
            <a:pPr lvl="1">
              <a:spcBef>
                <a:spcPts val="1600"/>
              </a:spcBef>
            </a:pPr>
            <a:r>
              <a:rPr lang="sv-SE" dirty="0"/>
              <a:t>Nivå två</a:t>
            </a:r>
          </a:p>
          <a:p>
            <a:pPr lvl="2"/>
            <a:r>
              <a:rPr lang="sv-SE" dirty="0"/>
              <a:t>Nivå tre</a:t>
            </a:r>
          </a:p>
          <a:p>
            <a:pPr marL="120640" lvl="3" indent="-120640"/>
            <a:r>
              <a:rPr lang="sv-SE" dirty="0"/>
              <a:t>Nivå fyra</a:t>
            </a:r>
          </a:p>
          <a:p>
            <a:pPr marL="120640" lvl="4" indent="-120640"/>
            <a:r>
              <a:rPr lang="sv-SE" dirty="0"/>
              <a:t>Nivå fem</a:t>
            </a:r>
          </a:p>
        </p:txBody>
      </p:sp>
      <p:sp>
        <p:nvSpPr>
          <p:cNvPr id="8" name="textruta 7">
            <a:extLst>
              <a:ext uri="{FF2B5EF4-FFF2-40B4-BE49-F238E27FC236}">
                <a16:creationId xmlns:a16="http://schemas.microsoft.com/office/drawing/2014/main" id="{61A73087-F5F0-4126-A2C3-92154062E339}"/>
              </a:ext>
            </a:extLst>
          </p:cNvPr>
          <p:cNvSpPr txBox="1"/>
          <p:nvPr userDrawn="1"/>
        </p:nvSpPr>
        <p:spPr>
          <a:xfrm>
            <a:off x="216519" y="6213658"/>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39631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npassad layout utan O">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5121952" cy="576000"/>
          </a:xfrm>
          <a:prstGeom prst="rect">
            <a:avLst/>
          </a:prstGeom>
        </p:spPr>
        <p:txBody>
          <a:bodyPr lIns="90000"/>
          <a:lstStyle>
            <a:lvl1pPr>
              <a:defRPr lang="sv-SE" sz="2400"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sz="1467" dirty="0"/>
            </a:lvl1pPr>
            <a:lvl2pPr marL="0" indent="0">
              <a:spcBef>
                <a:spcPts val="1600"/>
              </a:spcBef>
              <a:buNone/>
              <a:defRPr sz="1467"/>
            </a:lvl2pPr>
            <a:lvl3pPr marL="0" indent="0">
              <a:buNone/>
              <a:defRPr sz="1467"/>
            </a:lvl3pPr>
            <a:lvl4pPr marL="120640" indent="-120640">
              <a:buFont typeface="Arial" panose="020B0604020202020204" pitchFamily="34" charset="0"/>
              <a:buChar char="•"/>
              <a:defRPr sz="1467"/>
            </a:lvl4pPr>
            <a:lvl5pPr marL="120640" indent="-120640">
              <a:buFont typeface="Arial" panose="020B0604020202020204" pitchFamily="34" charset="0"/>
              <a:buChar char="•"/>
              <a:defRPr sz="1400"/>
            </a:lvl5pPr>
            <a:lvl6pPr marL="3047696" indent="0">
              <a:buNone/>
              <a:defRPr sz="1333"/>
            </a:lvl6pPr>
            <a:lvl7pPr marL="3657235" indent="0">
              <a:buNone/>
              <a:defRPr sz="1333"/>
            </a:lvl7pPr>
            <a:lvl8pPr marL="4266773" indent="0">
              <a:buNone/>
              <a:defRPr sz="1333"/>
            </a:lvl8pPr>
            <a:lvl9pPr marL="4876313"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sz="1467" dirty="0"/>
            </a:lvl1pPr>
            <a:lvl2pPr>
              <a:defRPr lang="sv-SE" sz="1467" dirty="0"/>
            </a:lvl2pPr>
            <a:lvl3pPr>
              <a:defRPr lang="sv-SE" sz="1467" dirty="0"/>
            </a:lvl3pPr>
            <a:lvl4pPr>
              <a:defRPr lang="sv-SE" sz="1467" dirty="0"/>
            </a:lvl4pPr>
            <a:lvl5pPr>
              <a:defRPr lang="sv-SE" sz="1400" dirty="0"/>
            </a:lvl5pPr>
          </a:lstStyle>
          <a:p>
            <a:pPr lvl="0"/>
            <a:r>
              <a:rPr lang="sv-SE" dirty="0"/>
              <a:t>Format för bakgrundstext, nivå ett</a:t>
            </a:r>
          </a:p>
          <a:p>
            <a:pPr lvl="1">
              <a:spcBef>
                <a:spcPts val="1600"/>
              </a:spcBef>
            </a:pPr>
            <a:r>
              <a:rPr lang="sv-SE" dirty="0"/>
              <a:t>Nivå två</a:t>
            </a:r>
          </a:p>
          <a:p>
            <a:pPr lvl="2"/>
            <a:r>
              <a:rPr lang="sv-SE" dirty="0"/>
              <a:t>Nivå tre</a:t>
            </a:r>
          </a:p>
          <a:p>
            <a:pPr marL="120640" lvl="3" indent="-120640"/>
            <a:r>
              <a:rPr lang="sv-SE" dirty="0"/>
              <a:t>Nivå fyra</a:t>
            </a:r>
          </a:p>
          <a:p>
            <a:pPr marL="120640" lvl="4" indent="-120640"/>
            <a:r>
              <a:rPr lang="sv-SE" dirty="0"/>
              <a:t>Nivå fem</a:t>
            </a:r>
          </a:p>
        </p:txBody>
      </p:sp>
      <p:sp>
        <p:nvSpPr>
          <p:cNvPr id="6" name="textruta 5">
            <a:extLst>
              <a:ext uri="{FF2B5EF4-FFF2-40B4-BE49-F238E27FC236}">
                <a16:creationId xmlns:a16="http://schemas.microsoft.com/office/drawing/2014/main" id="{3EAB4EC4-38CC-4B87-9149-0139CD7D6F9C}"/>
              </a:ext>
            </a:extLst>
          </p:cNvPr>
          <p:cNvSpPr txBox="1"/>
          <p:nvPr userDrawn="1"/>
        </p:nvSpPr>
        <p:spPr>
          <a:xfrm>
            <a:off x="216519" y="6213658"/>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413383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nehållsförteckning">
    <p:spTree>
      <p:nvGrpSpPr>
        <p:cNvPr id="1" name=""/>
        <p:cNvGrpSpPr/>
        <p:nvPr/>
      </p:nvGrpSpPr>
      <p:grpSpPr>
        <a:xfrm>
          <a:off x="0" y="0"/>
          <a:ext cx="0" cy="0"/>
          <a:chOff x="0" y="0"/>
          <a:chExt cx="0" cy="0"/>
        </a:xfrm>
      </p:grpSpPr>
      <p:pic>
        <p:nvPicPr>
          <p:cNvPr id="4" name="Bildobjekt 17">
            <a:extLst>
              <a:ext uri="{FF2B5EF4-FFF2-40B4-BE49-F238E27FC236}">
                <a16:creationId xmlns:a16="http://schemas.microsoft.com/office/drawing/2014/main" id="{4AF63DEC-A113-C748-B054-84B890B0B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7" name="Rubrik 1">
            <a:extLst>
              <a:ext uri="{FF2B5EF4-FFF2-40B4-BE49-F238E27FC236}">
                <a16:creationId xmlns:a16="http://schemas.microsoft.com/office/drawing/2014/main" id="{717A6FA2-E812-014E-B26C-B733AFE7DD83}"/>
              </a:ext>
            </a:extLst>
          </p:cNvPr>
          <p:cNvSpPr>
            <a:spLocks noGrp="1"/>
          </p:cNvSpPr>
          <p:nvPr>
            <p:ph type="title" hasCustomPrompt="1"/>
          </p:nvPr>
        </p:nvSpPr>
        <p:spPr>
          <a:xfrm>
            <a:off x="4982400" y="1243200"/>
            <a:ext cx="3604800" cy="532800"/>
          </a:xfrm>
          <a:prstGeom prst="rect">
            <a:avLst/>
          </a:prstGeom>
        </p:spPr>
        <p:txBody>
          <a:bodyPr/>
          <a:lstStyle>
            <a:lvl1pPr>
              <a:defRPr lang="en-GB" sz="2667" dirty="0"/>
            </a:lvl1pPr>
          </a:lstStyle>
          <a:p>
            <a:r>
              <a:rPr lang="sv-SE" dirty="0"/>
              <a:t>Rubrik</a:t>
            </a:r>
            <a:endParaRPr lang="en-GB" dirty="0"/>
          </a:p>
        </p:txBody>
      </p:sp>
      <p:sp>
        <p:nvSpPr>
          <p:cNvPr id="10" name="Frihandsfigur: Form 9">
            <a:extLst>
              <a:ext uri="{FF2B5EF4-FFF2-40B4-BE49-F238E27FC236}">
                <a16:creationId xmlns:a16="http://schemas.microsoft.com/office/drawing/2014/main" id="{29A9FAA5-F1A0-4F93-A1D4-AEA300AB8B89}"/>
              </a:ext>
            </a:extLst>
          </p:cNvPr>
          <p:cNvSpPr/>
          <p:nvPr/>
        </p:nvSpPr>
        <p:spPr>
          <a:xfrm>
            <a:off x="6" y="1281600"/>
            <a:ext cx="3621015" cy="5576400"/>
          </a:xfrm>
          <a:custGeom>
            <a:avLst/>
            <a:gdLst>
              <a:gd name="connsiteX0" fmla="*/ 0 w 2715761"/>
              <a:gd name="connsiteY0" fmla="*/ 0 h 4182300"/>
              <a:gd name="connsiteX1" fmla="*/ 133026 w 2715761"/>
              <a:gd name="connsiteY1" fmla="*/ 37775 h 4182300"/>
              <a:gd name="connsiteX2" fmla="*/ 2715761 w 2715761"/>
              <a:gd name="connsiteY2" fmla="*/ 3548326 h 4182300"/>
              <a:gd name="connsiteX3" fmla="*/ 2673408 w 2715761"/>
              <a:gd name="connsiteY3" fmla="*/ 4108116 h 4182300"/>
              <a:gd name="connsiteX4" fmla="*/ 2660160 w 2715761"/>
              <a:gd name="connsiteY4" fmla="*/ 4182300 h 4182300"/>
              <a:gd name="connsiteX5" fmla="*/ 1293485 w 2715761"/>
              <a:gd name="connsiteY5" fmla="*/ 4182300 h 4182300"/>
              <a:gd name="connsiteX6" fmla="*/ 1335096 w 2715761"/>
              <a:gd name="connsiteY6" fmla="*/ 4020470 h 4182300"/>
              <a:gd name="connsiteX7" fmla="*/ 1382692 w 2715761"/>
              <a:gd name="connsiteY7" fmla="*/ 3548326 h 4182300"/>
              <a:gd name="connsiteX8" fmla="*/ 156642 w 2715761"/>
              <a:gd name="connsiteY8" fmla="*/ 1488343 h 4182300"/>
              <a:gd name="connsiteX9" fmla="*/ 0 w 2715761"/>
              <a:gd name="connsiteY9" fmla="*/ 1412885 h 418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5761" h="4182300">
                <a:moveTo>
                  <a:pt x="0" y="0"/>
                </a:moveTo>
                <a:lnTo>
                  <a:pt x="133026" y="37775"/>
                </a:lnTo>
                <a:cubicBezTo>
                  <a:pt x="1629332" y="503175"/>
                  <a:pt x="2715761" y="1898876"/>
                  <a:pt x="2715761" y="3548326"/>
                </a:cubicBezTo>
                <a:cubicBezTo>
                  <a:pt x="2715761" y="3738648"/>
                  <a:pt x="2701297" y="3925590"/>
                  <a:pt x="2673408" y="4108116"/>
                </a:cubicBezTo>
                <a:lnTo>
                  <a:pt x="2660160" y="4182300"/>
                </a:lnTo>
                <a:lnTo>
                  <a:pt x="1293485" y="4182300"/>
                </a:lnTo>
                <a:lnTo>
                  <a:pt x="1335096" y="4020470"/>
                </a:lnTo>
                <a:cubicBezTo>
                  <a:pt x="1366303" y="3867963"/>
                  <a:pt x="1382692" y="3710059"/>
                  <a:pt x="1382692" y="3548326"/>
                </a:cubicBezTo>
                <a:cubicBezTo>
                  <a:pt x="1382692" y="2658798"/>
                  <a:pt x="886932" y="1885061"/>
                  <a:pt x="156642" y="1488343"/>
                </a:cubicBezTo>
                <a:lnTo>
                  <a:pt x="0" y="1412885"/>
                </a:lnTo>
                <a:close/>
              </a:path>
            </a:pathLst>
          </a:custGeom>
          <a:solidFill>
            <a:schemeClr val="accent3"/>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3" name="Platshållare för text 2">
            <a:extLst>
              <a:ext uri="{FF2B5EF4-FFF2-40B4-BE49-F238E27FC236}">
                <a16:creationId xmlns:a16="http://schemas.microsoft.com/office/drawing/2014/main" id="{37D06934-FD7C-489F-9886-E6DE7FA26038}"/>
              </a:ext>
            </a:extLst>
          </p:cNvPr>
          <p:cNvSpPr>
            <a:spLocks noGrp="1"/>
          </p:cNvSpPr>
          <p:nvPr>
            <p:ph type="body" sz="quarter" idx="10" hasCustomPrompt="1"/>
          </p:nvPr>
        </p:nvSpPr>
        <p:spPr>
          <a:xfrm>
            <a:off x="4944533" y="1778000"/>
            <a:ext cx="6552000" cy="4464000"/>
          </a:xfrm>
        </p:spPr>
        <p:txBody>
          <a:bodyPr/>
          <a:lstStyle>
            <a:lvl1pPr>
              <a:spcBef>
                <a:spcPts val="1200"/>
              </a:spcBef>
              <a:spcAft>
                <a:spcPts val="600"/>
              </a:spcAft>
              <a:tabLst>
                <a:tab pos="5983518" algn="r"/>
              </a:tabLst>
              <a:defRPr>
                <a:solidFill>
                  <a:schemeClr val="accent3"/>
                </a:solidFill>
              </a:defRPr>
            </a:lvl1pPr>
            <a:lvl2pPr>
              <a:spcBef>
                <a:spcPts val="0"/>
              </a:spcBef>
              <a:spcAft>
                <a:spcPts val="600"/>
              </a:spcAft>
              <a:tabLst>
                <a:tab pos="5983518" algn="r"/>
              </a:tabLst>
              <a:defRPr sz="1800" b="0">
                <a:solidFill>
                  <a:schemeClr val="accent3"/>
                </a:solidFill>
                <a:latin typeface="+mn-lt"/>
              </a:defRPr>
            </a:lvl2pPr>
            <a:lvl3pPr marL="144000">
              <a:spcBef>
                <a:spcPts val="0"/>
              </a:spcBef>
              <a:spcAft>
                <a:spcPts val="600"/>
              </a:spcAft>
              <a:tabLst>
                <a:tab pos="5983518" algn="r"/>
              </a:tabLst>
              <a:defRPr sz="1800"/>
            </a:lvl3pPr>
            <a:lvl4pPr marL="144000" indent="0">
              <a:spcBef>
                <a:spcPts val="0"/>
              </a:spcBef>
              <a:spcAft>
                <a:spcPts val="600"/>
              </a:spcAft>
              <a:buNone/>
              <a:tabLst>
                <a:tab pos="5983518" algn="r"/>
              </a:tabLst>
              <a:defRPr sz="1467"/>
            </a:lvl4pPr>
            <a:lvl5pPr marL="288000" indent="0">
              <a:spcBef>
                <a:spcPts val="0"/>
              </a:spcBef>
              <a:spcAft>
                <a:spcPts val="600"/>
              </a:spcAft>
              <a:buNone/>
              <a:tabLst>
                <a:tab pos="5983518" algn="r"/>
              </a:tabLst>
              <a:defRPr sz="1067"/>
            </a:lvl5pPr>
          </a:lstStyle>
          <a:p>
            <a:pPr lvl="0"/>
            <a:r>
              <a:rPr lang="sv-SE" dirty="0"/>
              <a:t>Redigera format för bakgrundstext, nivå ett</a:t>
            </a:r>
          </a:p>
          <a:p>
            <a:pPr lvl="1"/>
            <a:r>
              <a:rPr lang="sv-SE" dirty="0"/>
              <a:t>Nivå två</a:t>
            </a:r>
          </a:p>
          <a:p>
            <a:pPr lvl="2"/>
            <a:r>
              <a:rPr lang="sv-SE" dirty="0"/>
              <a:t>  Nivå tre</a:t>
            </a:r>
          </a:p>
          <a:p>
            <a:pPr lvl="3"/>
            <a:r>
              <a:rPr lang="sv-SE" dirty="0"/>
              <a:t>  Nivå fyra</a:t>
            </a:r>
          </a:p>
          <a:p>
            <a:pPr lvl="4"/>
            <a:r>
              <a:rPr lang="sv-SE" dirty="0"/>
              <a:t>   Nivå fem</a:t>
            </a:r>
          </a:p>
        </p:txBody>
      </p:sp>
    </p:spTree>
    <p:extLst>
      <p:ext uri="{BB962C8B-B14F-4D97-AF65-F5344CB8AC3E}">
        <p14:creationId xmlns:p14="http://schemas.microsoft.com/office/powerpoint/2010/main" val="94571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pitelavdelare Duv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67" dirty="0">
                <a:solidFill>
                  <a:schemeClr val="bg1"/>
                </a:solidFill>
              </a:defRPr>
            </a:lvl1pPr>
          </a:lstStyle>
          <a:p>
            <a:r>
              <a:rPr lang="sv-SE" dirty="0"/>
              <a:t>Rubrik</a:t>
            </a:r>
            <a:endParaRPr lang="en-GB" dirty="0"/>
          </a:p>
        </p:txBody>
      </p:sp>
      <p:sp>
        <p:nvSpPr>
          <p:cNvPr id="6" name="textruta 5">
            <a:extLst>
              <a:ext uri="{FF2B5EF4-FFF2-40B4-BE49-F238E27FC236}">
                <a16:creationId xmlns:a16="http://schemas.microsoft.com/office/drawing/2014/main" id="{90F33299-47BB-47E6-BDC4-FC6F4AAEB32B}"/>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7155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avdelare Dahli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E59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67" dirty="0">
                <a:solidFill>
                  <a:schemeClr val="bg1"/>
                </a:solidFill>
              </a:defRPr>
            </a:lvl1pPr>
          </a:lstStyle>
          <a:p>
            <a:r>
              <a:rPr lang="sv-SE" dirty="0"/>
              <a:t>Rubrik</a:t>
            </a:r>
            <a:endParaRPr lang="en-GB" dirty="0"/>
          </a:p>
        </p:txBody>
      </p:sp>
      <p:sp>
        <p:nvSpPr>
          <p:cNvPr id="6" name="textruta 5">
            <a:extLst>
              <a:ext uri="{FF2B5EF4-FFF2-40B4-BE49-F238E27FC236}">
                <a16:creationId xmlns:a16="http://schemas.microsoft.com/office/drawing/2014/main" id="{3B5089A2-CC2E-4CD2-A715-BB7D431FFD3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20748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avdelare Syre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9F9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67" dirty="0">
                <a:solidFill>
                  <a:schemeClr val="bg1"/>
                </a:solidFill>
              </a:defRPr>
            </a:lvl1pPr>
          </a:lstStyle>
          <a:p>
            <a:r>
              <a:rPr lang="sv-SE" dirty="0"/>
              <a:t>Rubrik</a:t>
            </a:r>
            <a:endParaRPr lang="en-GB" dirty="0"/>
          </a:p>
        </p:txBody>
      </p:sp>
      <p:sp>
        <p:nvSpPr>
          <p:cNvPr id="6" name="textruta 5">
            <a:extLst>
              <a:ext uri="{FF2B5EF4-FFF2-40B4-BE49-F238E27FC236}">
                <a16:creationId xmlns:a16="http://schemas.microsoft.com/office/drawing/2014/main" id="{FF3E05F0-C5BF-439A-BB31-C93BCE73BCE3}"/>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8602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avdelare Pistag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8CD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67" dirty="0">
                <a:solidFill>
                  <a:schemeClr val="bg1"/>
                </a:solidFill>
              </a:defRPr>
            </a:lvl1pPr>
          </a:lstStyle>
          <a:p>
            <a:r>
              <a:rPr lang="sv-SE" dirty="0"/>
              <a:t>Rubrik</a:t>
            </a:r>
            <a:endParaRPr lang="en-GB" dirty="0"/>
          </a:p>
        </p:txBody>
      </p:sp>
      <p:sp>
        <p:nvSpPr>
          <p:cNvPr id="6" name="textruta 5">
            <a:extLst>
              <a:ext uri="{FF2B5EF4-FFF2-40B4-BE49-F238E27FC236}">
                <a16:creationId xmlns:a16="http://schemas.microsoft.com/office/drawing/2014/main" id="{9F3AEBDC-E761-40F4-A676-543545AF558B}"/>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283392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apitelavdelare bild Duv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D52AB3-7920-2D4E-A79B-FD13ECF8A173}"/>
              </a:ext>
            </a:extLst>
          </p:cNvPr>
          <p:cNvPicPr>
            <a:picLocks/>
          </p:cNvPicPr>
          <p:nvPr/>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9" name="Rektangel 8">
            <a:extLst>
              <a:ext uri="{FF2B5EF4-FFF2-40B4-BE49-F238E27FC236}">
                <a16:creationId xmlns:a16="http://schemas.microsoft.com/office/drawing/2014/main" id="{8ABE9E2D-9FB1-5C4E-B5EE-A63740F914BD}"/>
              </a:ext>
            </a:extLst>
          </p:cNvPr>
          <p:cNvSpPr>
            <a:spLocks/>
          </p:cNvSpPr>
          <p:nvPr/>
        </p:nvSpPr>
        <p:spPr>
          <a:xfrm>
            <a:off x="192000" y="192001"/>
            <a:ext cx="11808000" cy="6475200"/>
          </a:xfrm>
          <a:prstGeom prst="rect">
            <a:avLst/>
          </a:prstGeom>
          <a:solidFill>
            <a:srgbClr val="5F8CA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67" dirty="0">
                <a:solidFill>
                  <a:schemeClr val="bg1"/>
                </a:solidFill>
              </a:defRPr>
            </a:lvl1pPr>
          </a:lstStyle>
          <a:p>
            <a:r>
              <a:rPr lang="sv-SE" dirty="0"/>
              <a:t>Rubrik</a:t>
            </a:r>
            <a:endParaRPr lang="en-GB" dirty="0"/>
          </a:p>
        </p:txBody>
      </p:sp>
      <p:sp>
        <p:nvSpPr>
          <p:cNvPr id="8" name="textruta 7">
            <a:extLst>
              <a:ext uri="{FF2B5EF4-FFF2-40B4-BE49-F238E27FC236}">
                <a16:creationId xmlns:a16="http://schemas.microsoft.com/office/drawing/2014/main" id="{F69204AB-D80B-4BBC-9E9F-F9C74A077F4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86599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avdelare bild Dahlia">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D52AB3-7920-2D4E-A79B-FD13ECF8A173}"/>
              </a:ext>
            </a:extLst>
          </p:cNvPr>
          <p:cNvPicPr>
            <a:picLocks/>
          </p:cNvPicPr>
          <p:nvPr/>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9" name="Rektangel 8">
            <a:extLst>
              <a:ext uri="{FF2B5EF4-FFF2-40B4-BE49-F238E27FC236}">
                <a16:creationId xmlns:a16="http://schemas.microsoft.com/office/drawing/2014/main" id="{8ABE9E2D-9FB1-5C4E-B5EE-A63740F914BD}"/>
              </a:ext>
            </a:extLst>
          </p:cNvPr>
          <p:cNvSpPr>
            <a:spLocks/>
          </p:cNvSpPr>
          <p:nvPr/>
        </p:nvSpPr>
        <p:spPr>
          <a:xfrm>
            <a:off x="192000" y="192001"/>
            <a:ext cx="11808000" cy="6475200"/>
          </a:xfrm>
          <a:prstGeom prst="rect">
            <a:avLst/>
          </a:prstGeom>
          <a:solidFill>
            <a:srgbClr val="E5928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67" dirty="0">
                <a:solidFill>
                  <a:schemeClr val="bg1"/>
                </a:solidFill>
              </a:defRPr>
            </a:lvl1pPr>
          </a:lstStyle>
          <a:p>
            <a:r>
              <a:rPr lang="sv-SE" dirty="0"/>
              <a:t>Rubrik</a:t>
            </a:r>
            <a:endParaRPr lang="en-GB" dirty="0"/>
          </a:p>
        </p:txBody>
      </p:sp>
      <p:sp>
        <p:nvSpPr>
          <p:cNvPr id="8" name="textruta 7">
            <a:extLst>
              <a:ext uri="{FF2B5EF4-FFF2-40B4-BE49-F238E27FC236}">
                <a16:creationId xmlns:a16="http://schemas.microsoft.com/office/drawing/2014/main" id="{3000F4F4-9240-4680-B741-60E069269FEF}"/>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01805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7875BDD-1278-422F-B1EA-4A33EA6F811F}"/>
              </a:ext>
            </a:extLst>
          </p:cNvPr>
          <p:cNvSpPr>
            <a:spLocks noGrp="1"/>
          </p:cNvSpPr>
          <p:nvPr>
            <p:ph type="title"/>
          </p:nvPr>
        </p:nvSpPr>
        <p:spPr>
          <a:xfrm>
            <a:off x="838200" y="662101"/>
            <a:ext cx="10515600" cy="733209"/>
          </a:xfrm>
          <a:prstGeom prst="rect">
            <a:avLst/>
          </a:prstGeom>
        </p:spPr>
        <p:txBody>
          <a:bodyPr vert="horz" lIns="91440" tIns="45720" rIns="91440" bIns="45720" rtlCol="0" anchor="b">
            <a:noAutofit/>
          </a:bodyPr>
          <a:lstStyle/>
          <a:p>
            <a:r>
              <a:rPr lang="sv-SE" dirty="0"/>
              <a:t>Rubrikformat i mall</a:t>
            </a:r>
          </a:p>
        </p:txBody>
      </p:sp>
      <p:sp>
        <p:nvSpPr>
          <p:cNvPr id="3" name="Platshållare för text 2">
            <a:extLst>
              <a:ext uri="{FF2B5EF4-FFF2-40B4-BE49-F238E27FC236}">
                <a16:creationId xmlns:a16="http://schemas.microsoft.com/office/drawing/2014/main" id="{E6EA8109-062C-42E1-8E29-EE878576C8DC}"/>
              </a:ext>
            </a:extLst>
          </p:cNvPr>
          <p:cNvSpPr>
            <a:spLocks noGrp="1"/>
          </p:cNvSpPr>
          <p:nvPr>
            <p:ph type="body" idx="1"/>
          </p:nvPr>
        </p:nvSpPr>
        <p:spPr>
          <a:xfrm>
            <a:off x="838200" y="1579813"/>
            <a:ext cx="10515600" cy="4596625"/>
          </a:xfrm>
          <a:prstGeom prst="rect">
            <a:avLst/>
          </a:prstGeom>
        </p:spPr>
        <p:txBody>
          <a:bodyPr vert="horz" lIns="91440" tIns="45720" rIns="91440" bIns="45720" rtlCol="0">
            <a:noAutofit/>
          </a:bodyPr>
          <a:lstStyle/>
          <a:p>
            <a:pPr lvl="0"/>
            <a:r>
              <a:rPr lang="sv-SE" dirty="0"/>
              <a:t>Format för bakgrundstext, nivå ett</a:t>
            </a:r>
          </a:p>
          <a:p>
            <a:pPr lvl="1"/>
            <a:r>
              <a:rPr lang="sv-SE" dirty="0"/>
              <a:t>Nivå två</a:t>
            </a:r>
          </a:p>
          <a:p>
            <a:pPr lvl="2"/>
            <a:r>
              <a:rPr lang="sv-SE" dirty="0"/>
              <a:t>Nivå tre</a:t>
            </a:r>
          </a:p>
          <a:p>
            <a:pPr marL="143992" lvl="3" indent="-143992"/>
            <a:r>
              <a:rPr lang="sv-SE" dirty="0"/>
              <a:t>Nivå fyra</a:t>
            </a:r>
          </a:p>
          <a:p>
            <a:pPr marL="120640" lvl="4" indent="-120640"/>
            <a:r>
              <a:rPr lang="sv-SE" dirty="0"/>
              <a:t>Nivå fem</a:t>
            </a:r>
          </a:p>
        </p:txBody>
      </p:sp>
    </p:spTree>
    <p:extLst>
      <p:ext uri="{BB962C8B-B14F-4D97-AF65-F5344CB8AC3E}">
        <p14:creationId xmlns:p14="http://schemas.microsoft.com/office/powerpoint/2010/main" val="1515657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6"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7" r:id="rId27"/>
  </p:sldLayoutIdLst>
  <p:txStyles>
    <p:titleStyle>
      <a:lvl1pPr algn="l" defTabSz="1219080" rtl="0" eaLnBrk="1" latinLnBrk="0" hangingPunct="1">
        <a:lnSpc>
          <a:spcPct val="90000"/>
        </a:lnSpc>
        <a:spcBef>
          <a:spcPct val="0"/>
        </a:spcBef>
        <a:buNone/>
        <a:defRPr sz="4000" kern="1200" baseline="0">
          <a:solidFill>
            <a:schemeClr val="tx1"/>
          </a:solidFill>
          <a:latin typeface="+mj-lt"/>
          <a:ea typeface="+mj-ea"/>
          <a:cs typeface="+mj-cs"/>
        </a:defRPr>
      </a:lvl1pPr>
    </p:titleStyle>
    <p:body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080" rtl="0" eaLnBrk="1" latinLnBrk="0" hangingPunct="1">
        <a:defRPr sz="2400" kern="1200">
          <a:solidFill>
            <a:schemeClr val="tx1"/>
          </a:solidFill>
          <a:latin typeface="+mn-lt"/>
          <a:ea typeface="+mn-ea"/>
          <a:cs typeface="+mn-cs"/>
        </a:defRPr>
      </a:lvl1pPr>
      <a:lvl2pPr marL="609539" algn="l" defTabSz="1219080" rtl="0" eaLnBrk="1" latinLnBrk="0" hangingPunct="1">
        <a:defRPr sz="2400" kern="1200">
          <a:solidFill>
            <a:schemeClr val="tx1"/>
          </a:solidFill>
          <a:latin typeface="+mn-lt"/>
          <a:ea typeface="+mn-ea"/>
          <a:cs typeface="+mn-cs"/>
        </a:defRPr>
      </a:lvl2pPr>
      <a:lvl3pPr marL="1219080" algn="l" defTabSz="1219080" rtl="0" eaLnBrk="1" latinLnBrk="0" hangingPunct="1">
        <a:defRPr sz="2400" kern="1200">
          <a:solidFill>
            <a:schemeClr val="tx1"/>
          </a:solidFill>
          <a:latin typeface="+mn-lt"/>
          <a:ea typeface="+mn-ea"/>
          <a:cs typeface="+mn-cs"/>
        </a:defRPr>
      </a:lvl3pPr>
      <a:lvl4pPr marL="1828618" algn="l" defTabSz="1219080" rtl="0" eaLnBrk="1" latinLnBrk="0" hangingPunct="1">
        <a:defRPr sz="2400" kern="1200">
          <a:solidFill>
            <a:schemeClr val="tx1"/>
          </a:solidFill>
          <a:latin typeface="+mn-lt"/>
          <a:ea typeface="+mn-ea"/>
          <a:cs typeface="+mn-cs"/>
        </a:defRPr>
      </a:lvl4pPr>
      <a:lvl5pPr marL="2438158" algn="l" defTabSz="1219080" rtl="0" eaLnBrk="1" latinLnBrk="0" hangingPunct="1">
        <a:defRPr sz="2400" kern="1200">
          <a:solidFill>
            <a:schemeClr val="tx1"/>
          </a:solidFill>
          <a:latin typeface="+mn-lt"/>
          <a:ea typeface="+mn-ea"/>
          <a:cs typeface="+mn-cs"/>
        </a:defRPr>
      </a:lvl5pPr>
      <a:lvl6pPr marL="3047696" algn="l" defTabSz="1219080" rtl="0" eaLnBrk="1" latinLnBrk="0" hangingPunct="1">
        <a:defRPr sz="2400" kern="1200">
          <a:solidFill>
            <a:schemeClr val="tx1"/>
          </a:solidFill>
          <a:latin typeface="+mn-lt"/>
          <a:ea typeface="+mn-ea"/>
          <a:cs typeface="+mn-cs"/>
        </a:defRPr>
      </a:lvl6pPr>
      <a:lvl7pPr marL="3657235" algn="l" defTabSz="1219080" rtl="0" eaLnBrk="1" latinLnBrk="0" hangingPunct="1">
        <a:defRPr sz="2400" kern="1200">
          <a:solidFill>
            <a:schemeClr val="tx1"/>
          </a:solidFill>
          <a:latin typeface="+mn-lt"/>
          <a:ea typeface="+mn-ea"/>
          <a:cs typeface="+mn-cs"/>
        </a:defRPr>
      </a:lvl7pPr>
      <a:lvl8pPr marL="4266773" algn="l" defTabSz="1219080" rtl="0" eaLnBrk="1" latinLnBrk="0" hangingPunct="1">
        <a:defRPr sz="2400" kern="1200">
          <a:solidFill>
            <a:schemeClr val="tx1"/>
          </a:solidFill>
          <a:latin typeface="+mn-lt"/>
          <a:ea typeface="+mn-ea"/>
          <a:cs typeface="+mn-cs"/>
        </a:defRPr>
      </a:lvl8pPr>
      <a:lvl9pPr marL="4876313" algn="l" defTabSz="121908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46BB3F8B-07A8-45E1-A0A6-A3F774334165}"/>
              </a:ext>
            </a:extLst>
          </p:cNvPr>
          <p:cNvSpPr>
            <a:spLocks noGrp="1"/>
          </p:cNvSpPr>
          <p:nvPr>
            <p:ph type="body" sz="half" idx="11"/>
          </p:nvPr>
        </p:nvSpPr>
        <p:spPr>
          <a:xfrm>
            <a:off x="10105744" y="6028442"/>
            <a:ext cx="1206211" cy="321120"/>
          </a:xfrm>
        </p:spPr>
        <p:txBody>
          <a:bodyPr/>
          <a:lstStyle/>
          <a:p>
            <a:pPr algn="r"/>
            <a:r>
              <a:rPr lang="sv-SE" dirty="0"/>
              <a:t>Juni 2018</a:t>
            </a:r>
          </a:p>
          <a:p>
            <a:pPr algn="r"/>
            <a:endParaRPr lang="sv-SE" dirty="0"/>
          </a:p>
        </p:txBody>
      </p:sp>
      <p:sp>
        <p:nvSpPr>
          <p:cNvPr id="9" name="Platshållare för text 8">
            <a:extLst>
              <a:ext uri="{FF2B5EF4-FFF2-40B4-BE49-F238E27FC236}">
                <a16:creationId xmlns:a16="http://schemas.microsoft.com/office/drawing/2014/main" id="{7A8DE7AD-46DE-4ACE-AAA1-DE2804A74709}"/>
              </a:ext>
            </a:extLst>
          </p:cNvPr>
          <p:cNvSpPr>
            <a:spLocks noGrp="1"/>
          </p:cNvSpPr>
          <p:nvPr>
            <p:ph type="body" sz="half" idx="2"/>
          </p:nvPr>
        </p:nvSpPr>
        <p:spPr>
          <a:xfrm>
            <a:off x="7322098" y="3976904"/>
            <a:ext cx="3989857" cy="960000"/>
          </a:xfrm>
        </p:spPr>
        <p:txBody>
          <a:bodyPr/>
          <a:lstStyle/>
          <a:p>
            <a:pPr algn="r"/>
            <a:r>
              <a:rPr lang="sv-SE" dirty="0"/>
              <a:t>Tillväxtkartläggning av små och medelstora företag</a:t>
            </a:r>
          </a:p>
        </p:txBody>
      </p:sp>
      <p:sp>
        <p:nvSpPr>
          <p:cNvPr id="7" name="Rubrik 6">
            <a:extLst>
              <a:ext uri="{FF2B5EF4-FFF2-40B4-BE49-F238E27FC236}">
                <a16:creationId xmlns:a16="http://schemas.microsoft.com/office/drawing/2014/main" id="{D958E09F-ED19-45F9-BC88-6BD97D236582}"/>
              </a:ext>
            </a:extLst>
          </p:cNvPr>
          <p:cNvSpPr>
            <a:spLocks noGrp="1"/>
          </p:cNvSpPr>
          <p:nvPr>
            <p:ph type="title"/>
          </p:nvPr>
        </p:nvSpPr>
        <p:spPr>
          <a:xfrm>
            <a:off x="6691205" y="2724806"/>
            <a:ext cx="4609768" cy="1325033"/>
          </a:xfrm>
        </p:spPr>
        <p:txBody>
          <a:bodyPr/>
          <a:lstStyle/>
          <a:p>
            <a:pPr algn="r"/>
            <a:r>
              <a:rPr lang="sv-SE" sz="4800" dirty="0"/>
              <a:t>Almi Företagspartner</a:t>
            </a:r>
          </a:p>
        </p:txBody>
      </p:sp>
      <p:pic>
        <p:nvPicPr>
          <p:cNvPr id="13" name="Platshållare för bild 12">
            <a:extLst>
              <a:ext uri="{FF2B5EF4-FFF2-40B4-BE49-F238E27FC236}">
                <a16:creationId xmlns:a16="http://schemas.microsoft.com/office/drawing/2014/main" id="{321C9F26-B592-4503-A842-F31996B42F3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8742" b="18742"/>
          <a:stretch>
            <a:fillRect/>
          </a:stretch>
        </p:blipFill>
        <p:spPr/>
      </p:pic>
      <p:pic>
        <p:nvPicPr>
          <p:cNvPr id="3" name="Bildobjekt 2">
            <a:extLst>
              <a:ext uri="{FF2B5EF4-FFF2-40B4-BE49-F238E27FC236}">
                <a16:creationId xmlns:a16="http://schemas.microsoft.com/office/drawing/2014/main" id="{160A607B-F499-40A3-AB07-F2C8DC8E9693}"/>
              </a:ext>
            </a:extLst>
          </p:cNvPr>
          <p:cNvPicPr/>
          <p:nvPr>
            <p:extLst/>
          </p:nvPr>
        </p:nvPicPr>
        <p:blipFill>
          <a:blip r:embed="rId3"/>
          <a:stretch>
            <a:fillRect/>
          </a:stretch>
        </p:blipFill>
        <p:spPr>
          <a:xfrm>
            <a:off x="6848167" y="4968607"/>
            <a:ext cx="4295843" cy="666660"/>
          </a:xfrm>
          <a:prstGeom prst="rect">
            <a:avLst/>
          </a:prstGeom>
        </p:spPr>
      </p:pic>
    </p:spTree>
    <p:extLst>
      <p:ext uri="{BB962C8B-B14F-4D97-AF65-F5344CB8AC3E}">
        <p14:creationId xmlns:p14="http://schemas.microsoft.com/office/powerpoint/2010/main" val="3220407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DCC7E7-04D1-43F2-B3A3-DEA5495A1F2F}"/>
              </a:ext>
            </a:extLst>
          </p:cNvPr>
          <p:cNvSpPr>
            <a:spLocks noGrp="1"/>
          </p:cNvSpPr>
          <p:nvPr>
            <p:ph type="title"/>
          </p:nvPr>
        </p:nvSpPr>
        <p:spPr/>
        <p:txBody>
          <a:bodyPr/>
          <a:lstStyle/>
          <a:p>
            <a:r>
              <a:rPr lang="sv-SE" dirty="0"/>
              <a:t>Företagets tillväxt</a:t>
            </a:r>
            <a:br>
              <a:rPr lang="sv-SE" dirty="0"/>
            </a:br>
            <a:r>
              <a:rPr lang="sv-SE" sz="1800" dirty="0"/>
              <a:t>Skalbarhet</a:t>
            </a:r>
            <a:endParaRPr lang="sv-SE" dirty="0"/>
          </a:p>
        </p:txBody>
      </p:sp>
      <p:sp>
        <p:nvSpPr>
          <p:cNvPr id="3" name="Platshållare för text 2">
            <a:extLst>
              <a:ext uri="{FF2B5EF4-FFF2-40B4-BE49-F238E27FC236}">
                <a16:creationId xmlns:a16="http://schemas.microsoft.com/office/drawing/2014/main" id="{BBFC05B5-2861-459D-BA93-D4C7ADC177CE}"/>
              </a:ext>
            </a:extLst>
          </p:cNvPr>
          <p:cNvSpPr>
            <a:spLocks noGrp="1"/>
          </p:cNvSpPr>
          <p:nvPr>
            <p:ph type="body" sz="half" idx="10"/>
          </p:nvPr>
        </p:nvSpPr>
        <p:spPr/>
        <p:txBody>
          <a:bodyPr/>
          <a:lstStyle/>
          <a:p>
            <a:r>
              <a:rPr lang="sv-SE" dirty="0"/>
              <a:t>Län och jämförelse med nationell nivå</a:t>
            </a:r>
          </a:p>
          <a:p>
            <a:endParaRPr lang="sv-SE" dirty="0"/>
          </a:p>
        </p:txBody>
      </p:sp>
      <p:sp>
        <p:nvSpPr>
          <p:cNvPr id="4" name="Platshållare för text 3">
            <a:extLst>
              <a:ext uri="{FF2B5EF4-FFF2-40B4-BE49-F238E27FC236}">
                <a16:creationId xmlns:a16="http://schemas.microsoft.com/office/drawing/2014/main" id="{151BA185-0BB6-4C6B-8D80-34A4A222558C}"/>
              </a:ext>
            </a:extLst>
          </p:cNvPr>
          <p:cNvSpPr>
            <a:spLocks noGrp="1"/>
          </p:cNvSpPr>
          <p:nvPr>
            <p:ph type="body" sz="half" idx="11"/>
          </p:nvPr>
        </p:nvSpPr>
        <p:spPr/>
        <p:txBody>
          <a:bodyPr/>
          <a:lstStyle/>
          <a:p>
            <a:endParaRPr lang="sv-SE" dirty="0"/>
          </a:p>
        </p:txBody>
      </p:sp>
      <p:pic>
        <p:nvPicPr>
          <p:cNvPr id="7" name="Bildobjekt 6">
            <a:extLst>
              <a:ext uri="{FF2B5EF4-FFF2-40B4-BE49-F238E27FC236}">
                <a16:creationId xmlns:a16="http://schemas.microsoft.com/office/drawing/2014/main" id="{DAA72464-5244-4253-BFB1-0D3E299D297B}"/>
              </a:ext>
            </a:extLst>
          </p:cNvPr>
          <p:cNvPicPr/>
          <p:nvPr>
            <p:extLst/>
          </p:nvPr>
        </p:nvPicPr>
        <p:blipFill>
          <a:blip r:embed="rId2"/>
          <a:stretch>
            <a:fillRect/>
          </a:stretch>
        </p:blipFill>
        <p:spPr>
          <a:xfrm>
            <a:off x="1528729" y="2794000"/>
            <a:ext cx="9134543" cy="1590765"/>
          </a:xfrm>
          <a:prstGeom prst="rect">
            <a:avLst/>
          </a:prstGeom>
        </p:spPr>
      </p:pic>
      <p:pic>
        <p:nvPicPr>
          <p:cNvPr id="8" name="Bildobjekt 7">
            <a:extLst>
              <a:ext uri="{FF2B5EF4-FFF2-40B4-BE49-F238E27FC236}">
                <a16:creationId xmlns:a16="http://schemas.microsoft.com/office/drawing/2014/main" id="{18A2AEE6-514D-4352-A75F-D13E033779EA}"/>
              </a:ext>
            </a:extLst>
          </p:cNvPr>
          <p:cNvPicPr/>
          <p:nvPr>
            <p:extLst/>
          </p:nvPr>
        </p:nvPicPr>
        <p:blipFill>
          <a:blip r:embed="rId3"/>
          <a:stretch>
            <a:fillRect/>
          </a:stretch>
        </p:blipFill>
        <p:spPr>
          <a:xfrm>
            <a:off x="782048" y="4417130"/>
            <a:ext cx="8182043" cy="1609635"/>
          </a:xfrm>
          <a:prstGeom prst="rect">
            <a:avLst/>
          </a:prstGeom>
        </p:spPr>
      </p:pic>
      <p:sp>
        <p:nvSpPr>
          <p:cNvPr id="9" name="Platshållare för text 3">
            <a:extLst>
              <a:ext uri="{FF2B5EF4-FFF2-40B4-BE49-F238E27FC236}">
                <a16:creationId xmlns:a16="http://schemas.microsoft.com/office/drawing/2014/main" id="{37EC7C7C-25D5-4527-B971-B4E1C7C431C5}"/>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sv-SE" sz="1100" i="1" dirty="0"/>
              <a:t>* Med ”skalbarhet” avses förmågan hos affärsmodellen att hantera en ökad produktion och expansion till en låg merkostnad. </a:t>
            </a:r>
          </a:p>
          <a:p>
            <a:pPr>
              <a:spcBef>
                <a:spcPts val="0"/>
              </a:spcBef>
            </a:pPr>
            <a:r>
              <a:rPr lang="sv-SE" sz="1100" i="1" dirty="0"/>
              <a:t>Bas: Samtliga företag. </a:t>
            </a:r>
          </a:p>
        </p:txBody>
      </p:sp>
    </p:spTree>
    <p:extLst>
      <p:ext uri="{BB962C8B-B14F-4D97-AF65-F5344CB8AC3E}">
        <p14:creationId xmlns:p14="http://schemas.microsoft.com/office/powerpoint/2010/main" val="420135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Företagets tillväxt</a:t>
            </a:r>
            <a:br>
              <a:rPr lang="sv-SE" dirty="0"/>
            </a:br>
            <a:r>
              <a:rPr lang="sv-SE" sz="1800" dirty="0"/>
              <a:t>Behov av stöd</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Län och 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dirty="0"/>
          </a:p>
        </p:txBody>
      </p:sp>
      <p:pic>
        <p:nvPicPr>
          <p:cNvPr id="7" name="Bildobjekt 6">
            <a:extLst>
              <a:ext uri="{FF2B5EF4-FFF2-40B4-BE49-F238E27FC236}">
                <a16:creationId xmlns:a16="http://schemas.microsoft.com/office/drawing/2014/main" id="{F848847E-01F0-46B2-AC34-96AADC5822E6}"/>
              </a:ext>
            </a:extLst>
          </p:cNvPr>
          <p:cNvPicPr/>
          <p:nvPr>
            <p:extLst/>
          </p:nvPr>
        </p:nvPicPr>
        <p:blipFill>
          <a:blip r:embed="rId2"/>
          <a:stretch>
            <a:fillRect/>
          </a:stretch>
        </p:blipFill>
        <p:spPr>
          <a:xfrm>
            <a:off x="1162050" y="2794000"/>
            <a:ext cx="9867900" cy="1590765"/>
          </a:xfrm>
          <a:prstGeom prst="rect">
            <a:avLst/>
          </a:prstGeom>
        </p:spPr>
      </p:pic>
      <p:sp>
        <p:nvSpPr>
          <p:cNvPr id="8" name="Platshållare för text 3">
            <a:extLst>
              <a:ext uri="{FF2B5EF4-FFF2-40B4-BE49-F238E27FC236}">
                <a16:creationId xmlns:a16="http://schemas.microsoft.com/office/drawing/2014/main" id="{DACC223D-4E7D-49D0-97A2-C0098714BD4C}"/>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Företag med hög till mycket hög ambition att växa.</a:t>
            </a:r>
          </a:p>
        </p:txBody>
      </p:sp>
      <p:pic>
        <p:nvPicPr>
          <p:cNvPr id="9" name="Bildobjekt 8">
            <a:extLst>
              <a:ext uri="{FF2B5EF4-FFF2-40B4-BE49-F238E27FC236}">
                <a16:creationId xmlns:a16="http://schemas.microsoft.com/office/drawing/2014/main" id="{8A13A6BB-3D24-480D-A7F6-8DD992AC88D3}"/>
              </a:ext>
            </a:extLst>
          </p:cNvPr>
          <p:cNvPicPr/>
          <p:nvPr>
            <p:extLst/>
          </p:nvPr>
        </p:nvPicPr>
        <p:blipFill>
          <a:blip r:embed="rId3"/>
          <a:stretch>
            <a:fillRect/>
          </a:stretch>
        </p:blipFill>
        <p:spPr>
          <a:xfrm>
            <a:off x="1132446" y="4462322"/>
            <a:ext cx="8182043" cy="1723935"/>
          </a:xfrm>
          <a:prstGeom prst="rect">
            <a:avLst/>
          </a:prstGeom>
        </p:spPr>
      </p:pic>
    </p:spTree>
    <p:extLst>
      <p:ext uri="{BB962C8B-B14F-4D97-AF65-F5344CB8AC3E}">
        <p14:creationId xmlns:p14="http://schemas.microsoft.com/office/powerpoint/2010/main" val="301426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Företagets tillväxt</a:t>
            </a:r>
            <a:br>
              <a:rPr lang="sv-SE" dirty="0"/>
            </a:br>
            <a:r>
              <a:rPr lang="sv-SE" sz="1800" dirty="0"/>
              <a:t>Viktiga områden att utveckla</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Län</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FC74D042-CFEC-4204-8B01-724CEB9A4F4F}"/>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Företag med hög till mycket hög ambition att växa.</a:t>
            </a:r>
          </a:p>
        </p:txBody>
      </p:sp>
      <p:pic>
        <p:nvPicPr>
          <p:cNvPr id="5" name="Bildobjekt 4">
            <a:extLst>
              <a:ext uri="{FF2B5EF4-FFF2-40B4-BE49-F238E27FC236}">
                <a16:creationId xmlns:a16="http://schemas.microsoft.com/office/drawing/2014/main" id="{73337A98-22B3-4EAF-8C7F-C9B08685C141}"/>
              </a:ext>
            </a:extLst>
          </p:cNvPr>
          <p:cNvPicPr/>
          <p:nvPr>
            <p:extLst/>
          </p:nvPr>
        </p:nvPicPr>
        <p:blipFill>
          <a:blip r:embed="rId2"/>
          <a:stretch>
            <a:fillRect/>
          </a:stretch>
        </p:blipFill>
        <p:spPr>
          <a:xfrm>
            <a:off x="1162050" y="2159000"/>
            <a:ext cx="9867900" cy="3876765"/>
          </a:xfrm>
          <a:prstGeom prst="rect">
            <a:avLst/>
          </a:prstGeom>
        </p:spPr>
      </p:pic>
    </p:spTree>
    <p:extLst>
      <p:ext uri="{BB962C8B-B14F-4D97-AF65-F5344CB8AC3E}">
        <p14:creationId xmlns:p14="http://schemas.microsoft.com/office/powerpoint/2010/main" val="1265681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Företagets tillväxt</a:t>
            </a:r>
            <a:br>
              <a:rPr lang="sv-SE" dirty="0"/>
            </a:br>
            <a:r>
              <a:rPr lang="sv-SE" sz="1800" dirty="0"/>
              <a:t>Viktiga områden att utveckla</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pic>
        <p:nvPicPr>
          <p:cNvPr id="6" name="Bildobjekt 5">
            <a:extLst>
              <a:ext uri="{FF2B5EF4-FFF2-40B4-BE49-F238E27FC236}">
                <a16:creationId xmlns:a16="http://schemas.microsoft.com/office/drawing/2014/main" id="{52A5324C-F680-43E3-BE11-F49DF8E69644}"/>
              </a:ext>
            </a:extLst>
          </p:cNvPr>
          <p:cNvPicPr/>
          <p:nvPr>
            <p:extLst/>
          </p:nvPr>
        </p:nvPicPr>
        <p:blipFill>
          <a:blip r:embed="rId2"/>
          <a:stretch>
            <a:fillRect/>
          </a:stretch>
        </p:blipFill>
        <p:spPr>
          <a:xfrm>
            <a:off x="2371658" y="2159000"/>
            <a:ext cx="7448685" cy="4009935"/>
          </a:xfrm>
          <a:prstGeom prst="rect">
            <a:avLst/>
          </a:prstGeom>
        </p:spPr>
      </p:pic>
    </p:spTree>
    <p:extLst>
      <p:ext uri="{BB962C8B-B14F-4D97-AF65-F5344CB8AC3E}">
        <p14:creationId xmlns:p14="http://schemas.microsoft.com/office/powerpoint/2010/main" val="519656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Företagets tillväxt</a:t>
            </a:r>
            <a:br>
              <a:rPr lang="sv-SE" dirty="0"/>
            </a:br>
            <a:r>
              <a:rPr lang="sv-SE" sz="1800" dirty="0"/>
              <a:t>Önskemål om offentligt stöd</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Län</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pic>
        <p:nvPicPr>
          <p:cNvPr id="7" name="Bildobjekt 6">
            <a:extLst>
              <a:ext uri="{FF2B5EF4-FFF2-40B4-BE49-F238E27FC236}">
                <a16:creationId xmlns:a16="http://schemas.microsoft.com/office/drawing/2014/main" id="{5060C6DC-1928-4BF2-9003-5FC52352A85D}"/>
              </a:ext>
            </a:extLst>
          </p:cNvPr>
          <p:cNvPicPr/>
          <p:nvPr>
            <p:extLst/>
          </p:nvPr>
        </p:nvPicPr>
        <p:blipFill>
          <a:blip r:embed="rId2"/>
          <a:stretch>
            <a:fillRect/>
          </a:stretch>
        </p:blipFill>
        <p:spPr>
          <a:xfrm>
            <a:off x="642972" y="2413000"/>
            <a:ext cx="10906057" cy="3419565"/>
          </a:xfrm>
          <a:prstGeom prst="rect">
            <a:avLst/>
          </a:prstGeom>
        </p:spPr>
      </p:pic>
      <p:sp>
        <p:nvSpPr>
          <p:cNvPr id="6" name="Platshållare för text 3">
            <a:extLst>
              <a:ext uri="{FF2B5EF4-FFF2-40B4-BE49-F238E27FC236}">
                <a16:creationId xmlns:a16="http://schemas.microsoft.com/office/drawing/2014/main" id="{FC74D042-CFEC-4204-8B01-724CEB9A4F4F}"/>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Företag med hög till mycket hög ambition att växa.</a:t>
            </a:r>
          </a:p>
        </p:txBody>
      </p:sp>
    </p:spTree>
    <p:extLst>
      <p:ext uri="{BB962C8B-B14F-4D97-AF65-F5344CB8AC3E}">
        <p14:creationId xmlns:p14="http://schemas.microsoft.com/office/powerpoint/2010/main" val="3180697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Företagets tillväxt</a:t>
            </a:r>
            <a:br>
              <a:rPr lang="sv-SE" dirty="0"/>
            </a:br>
            <a:r>
              <a:rPr lang="sv-SE" sz="1800" dirty="0"/>
              <a:t>Önskemål om offentligt stöd</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pic>
        <p:nvPicPr>
          <p:cNvPr id="6" name="Bildobjekt 5">
            <a:extLst>
              <a:ext uri="{FF2B5EF4-FFF2-40B4-BE49-F238E27FC236}">
                <a16:creationId xmlns:a16="http://schemas.microsoft.com/office/drawing/2014/main" id="{3566434E-34FE-4892-8097-0A9049B271FF}"/>
              </a:ext>
            </a:extLst>
          </p:cNvPr>
          <p:cNvPicPr/>
          <p:nvPr>
            <p:extLst/>
          </p:nvPr>
        </p:nvPicPr>
        <p:blipFill>
          <a:blip r:embed="rId2"/>
          <a:stretch>
            <a:fillRect/>
          </a:stretch>
        </p:blipFill>
        <p:spPr>
          <a:xfrm>
            <a:off x="1485900" y="2413000"/>
            <a:ext cx="9220200" cy="3552735"/>
          </a:xfrm>
          <a:prstGeom prst="rect">
            <a:avLst/>
          </a:prstGeom>
        </p:spPr>
      </p:pic>
    </p:spTree>
    <p:extLst>
      <p:ext uri="{BB962C8B-B14F-4D97-AF65-F5344CB8AC3E}">
        <p14:creationId xmlns:p14="http://schemas.microsoft.com/office/powerpoint/2010/main" val="105445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Företagets tillväxt</a:t>
            </a:r>
            <a:br>
              <a:rPr lang="sv-SE" dirty="0"/>
            </a:br>
            <a:r>
              <a:rPr lang="sv-SE" sz="1800" dirty="0"/>
              <a:t>Tid som läggs på stödinsatser</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Län</a:t>
            </a:r>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dirty="0"/>
          </a:p>
        </p:txBody>
      </p:sp>
      <p:pic>
        <p:nvPicPr>
          <p:cNvPr id="7" name="Bildobjekt 6">
            <a:extLst>
              <a:ext uri="{FF2B5EF4-FFF2-40B4-BE49-F238E27FC236}">
                <a16:creationId xmlns:a16="http://schemas.microsoft.com/office/drawing/2014/main" id="{B280FB34-D65D-41D2-8535-29E6C5629A6E}"/>
              </a:ext>
            </a:extLst>
          </p:cNvPr>
          <p:cNvPicPr/>
          <p:nvPr>
            <p:extLst/>
          </p:nvPr>
        </p:nvPicPr>
        <p:blipFill>
          <a:blip r:embed="rId2"/>
          <a:stretch>
            <a:fillRect/>
          </a:stretch>
        </p:blipFill>
        <p:spPr>
          <a:xfrm>
            <a:off x="1162050" y="2808288"/>
            <a:ext cx="9867900" cy="2657475"/>
          </a:xfrm>
          <a:prstGeom prst="rect">
            <a:avLst/>
          </a:prstGeom>
        </p:spPr>
      </p:pic>
      <p:sp>
        <p:nvSpPr>
          <p:cNvPr id="6" name="Platshållare för text 3">
            <a:extLst>
              <a:ext uri="{FF2B5EF4-FFF2-40B4-BE49-F238E27FC236}">
                <a16:creationId xmlns:a16="http://schemas.microsoft.com/office/drawing/2014/main" id="{8DEA3BEF-D91F-4265-BDCC-CE9F14B2490C}"/>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Företag med hög till mycket hög ambition att växa.</a:t>
            </a:r>
          </a:p>
        </p:txBody>
      </p:sp>
    </p:spTree>
    <p:extLst>
      <p:ext uri="{BB962C8B-B14F-4D97-AF65-F5344CB8AC3E}">
        <p14:creationId xmlns:p14="http://schemas.microsoft.com/office/powerpoint/2010/main" val="391088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Företagets tillväxt</a:t>
            </a:r>
            <a:br>
              <a:rPr lang="sv-SE" dirty="0"/>
            </a:br>
            <a:r>
              <a:rPr lang="sv-SE" sz="1800" dirty="0"/>
              <a:t>Tid som läggs på stödinsatser</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pic>
        <p:nvPicPr>
          <p:cNvPr id="6" name="Bildobjekt 5">
            <a:extLst>
              <a:ext uri="{FF2B5EF4-FFF2-40B4-BE49-F238E27FC236}">
                <a16:creationId xmlns:a16="http://schemas.microsoft.com/office/drawing/2014/main" id="{E7851534-FEE8-4C48-81C9-38E087094796}"/>
              </a:ext>
            </a:extLst>
          </p:cNvPr>
          <p:cNvPicPr/>
          <p:nvPr>
            <p:extLst/>
          </p:nvPr>
        </p:nvPicPr>
        <p:blipFill>
          <a:blip r:embed="rId2"/>
          <a:stretch>
            <a:fillRect/>
          </a:stretch>
        </p:blipFill>
        <p:spPr>
          <a:xfrm>
            <a:off x="2371725" y="2617788"/>
            <a:ext cx="7448550" cy="2790825"/>
          </a:xfrm>
          <a:prstGeom prst="rect">
            <a:avLst/>
          </a:prstGeom>
        </p:spPr>
      </p:pic>
    </p:spTree>
    <p:extLst>
      <p:ext uri="{BB962C8B-B14F-4D97-AF65-F5344CB8AC3E}">
        <p14:creationId xmlns:p14="http://schemas.microsoft.com/office/powerpoint/2010/main" val="280268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Företagets tillväxt</a:t>
            </a:r>
            <a:br>
              <a:rPr lang="sv-SE" dirty="0"/>
            </a:br>
            <a:r>
              <a:rPr lang="sv-SE" sz="1800" dirty="0"/>
              <a:t>Behov av finansiering</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dirty="0"/>
          </a:p>
        </p:txBody>
      </p:sp>
      <p:pic>
        <p:nvPicPr>
          <p:cNvPr id="5" name="Bildobjekt 4">
            <a:extLst>
              <a:ext uri="{FF2B5EF4-FFF2-40B4-BE49-F238E27FC236}">
                <a16:creationId xmlns:a16="http://schemas.microsoft.com/office/drawing/2014/main" id="{4530911E-C5C7-4386-8C77-6ECBE5AF1029}"/>
              </a:ext>
            </a:extLst>
          </p:cNvPr>
          <p:cNvPicPr/>
          <p:nvPr>
            <p:extLst/>
          </p:nvPr>
        </p:nvPicPr>
        <p:blipFill>
          <a:blip r:embed="rId2"/>
          <a:stretch>
            <a:fillRect/>
          </a:stretch>
        </p:blipFill>
        <p:spPr>
          <a:xfrm>
            <a:off x="2992179" y="1440000"/>
            <a:ext cx="6781800" cy="4524285"/>
          </a:xfrm>
          <a:prstGeom prst="rect">
            <a:avLst/>
          </a:prstGeom>
        </p:spPr>
      </p:pic>
    </p:spTree>
    <p:extLst>
      <p:ext uri="{BB962C8B-B14F-4D97-AF65-F5344CB8AC3E}">
        <p14:creationId xmlns:p14="http://schemas.microsoft.com/office/powerpoint/2010/main" val="1564050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Företagets tillväxt</a:t>
            </a:r>
            <a:br>
              <a:rPr lang="sv-SE" dirty="0"/>
            </a:br>
            <a:r>
              <a:rPr lang="sv-SE" sz="1800" dirty="0"/>
              <a:t>Behov av finansiering</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2017</a:t>
            </a:r>
          </a:p>
          <a:p>
            <a:endParaRPr lang="sv-SE" dirty="0"/>
          </a:p>
        </p:txBody>
      </p:sp>
      <p:pic>
        <p:nvPicPr>
          <p:cNvPr id="4" name="Bildobjekt 3">
            <a:extLst>
              <a:ext uri="{FF2B5EF4-FFF2-40B4-BE49-F238E27FC236}">
                <a16:creationId xmlns:a16="http://schemas.microsoft.com/office/drawing/2014/main" id="{3B3F99A8-1CE9-4B02-A95C-4696783603CC}"/>
              </a:ext>
            </a:extLst>
          </p:cNvPr>
          <p:cNvPicPr/>
          <p:nvPr>
            <p:extLst/>
          </p:nvPr>
        </p:nvPicPr>
        <p:blipFill>
          <a:blip r:embed="rId2"/>
          <a:stretch>
            <a:fillRect/>
          </a:stretch>
        </p:blipFill>
        <p:spPr>
          <a:xfrm>
            <a:off x="3013444" y="1440000"/>
            <a:ext cx="6781800" cy="4524285"/>
          </a:xfrm>
          <a:prstGeom prst="rect">
            <a:avLst/>
          </a:prstGeom>
        </p:spPr>
      </p:pic>
    </p:spTree>
    <p:extLst>
      <p:ext uri="{BB962C8B-B14F-4D97-AF65-F5344CB8AC3E}">
        <p14:creationId xmlns:p14="http://schemas.microsoft.com/office/powerpoint/2010/main" val="220664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392D828-7226-41A6-B46C-0CF63CAE2D43}"/>
              </a:ext>
            </a:extLst>
          </p:cNvPr>
          <p:cNvSpPr>
            <a:spLocks noGrp="1"/>
          </p:cNvSpPr>
          <p:nvPr>
            <p:ph type="title"/>
          </p:nvPr>
        </p:nvSpPr>
        <p:spPr/>
        <p:txBody>
          <a:bodyPr/>
          <a:lstStyle/>
          <a:p>
            <a:r>
              <a:rPr lang="sv-SE" sz="2400" dirty="0"/>
              <a:t>Innehåll</a:t>
            </a:r>
            <a:endParaRPr lang="sv-SE" dirty="0"/>
          </a:p>
        </p:txBody>
      </p:sp>
      <p:sp>
        <p:nvSpPr>
          <p:cNvPr id="2" name="Platshållare för text 1">
            <a:extLst>
              <a:ext uri="{FF2B5EF4-FFF2-40B4-BE49-F238E27FC236}">
                <a16:creationId xmlns:a16="http://schemas.microsoft.com/office/drawing/2014/main" id="{A8D767BA-4C82-414A-A2B6-D36840F5B1F0}"/>
              </a:ext>
            </a:extLst>
          </p:cNvPr>
          <p:cNvSpPr>
            <a:spLocks noGrp="1"/>
          </p:cNvSpPr>
          <p:nvPr>
            <p:ph type="body" sz="quarter" idx="10"/>
          </p:nvPr>
        </p:nvSpPr>
        <p:spPr>
          <a:xfrm>
            <a:off x="4944532" y="1778000"/>
            <a:ext cx="5953839" cy="4464000"/>
          </a:xfrm>
        </p:spPr>
        <p:txBody>
          <a:bodyPr numCol="1" spcCol="288000"/>
          <a:lstStyle/>
          <a:p>
            <a:r>
              <a:rPr lang="sv-SE" sz="1400" dirty="0"/>
              <a:t>Fakta om undersökningen	3</a:t>
            </a:r>
          </a:p>
          <a:p>
            <a:r>
              <a:rPr lang="sv-SE" sz="1400" dirty="0"/>
              <a:t>Resultat	5</a:t>
            </a:r>
          </a:p>
          <a:p>
            <a:pPr lvl="2"/>
            <a:r>
              <a:rPr lang="sv-SE" sz="1400" dirty="0"/>
              <a:t>Företagets tillväxt	6</a:t>
            </a:r>
          </a:p>
          <a:p>
            <a:pPr lvl="2"/>
            <a:r>
              <a:rPr lang="sv-SE" sz="1400" dirty="0"/>
              <a:t>Innovationer	20</a:t>
            </a:r>
          </a:p>
          <a:p>
            <a:pPr lvl="2"/>
            <a:r>
              <a:rPr lang="sv-SE" sz="1400" dirty="0"/>
              <a:t>Finansiering	26</a:t>
            </a:r>
          </a:p>
          <a:p>
            <a:pPr lvl="2"/>
            <a:r>
              <a:rPr lang="sv-SE" sz="1400" dirty="0"/>
              <a:t>Hållbarhet	32</a:t>
            </a:r>
          </a:p>
          <a:p>
            <a:pPr lvl="2"/>
            <a:r>
              <a:rPr lang="sv-SE" sz="1400" dirty="0"/>
              <a:t>Internationell verksamhet	35</a:t>
            </a:r>
          </a:p>
          <a:p>
            <a:pPr lvl="3"/>
            <a:endParaRPr lang="sv-SE" sz="1400" dirty="0"/>
          </a:p>
        </p:txBody>
      </p:sp>
    </p:spTree>
    <p:extLst>
      <p:ext uri="{BB962C8B-B14F-4D97-AF65-F5344CB8AC3E}">
        <p14:creationId xmlns:p14="http://schemas.microsoft.com/office/powerpoint/2010/main" val="1087289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Innovationer</a:t>
            </a:r>
            <a:br>
              <a:rPr lang="sv-SE" dirty="0"/>
            </a:br>
            <a:r>
              <a:rPr lang="sv-SE" sz="1800" dirty="0"/>
              <a:t>Nya produkter eller tjänster</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2FC99773-DFA5-4247-8889-6AF1BA33AAA8}"/>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Samtliga företag</a:t>
            </a:r>
          </a:p>
        </p:txBody>
      </p:sp>
      <p:pic>
        <p:nvPicPr>
          <p:cNvPr id="5" name="Bildobjekt 4">
            <a:extLst>
              <a:ext uri="{FF2B5EF4-FFF2-40B4-BE49-F238E27FC236}">
                <a16:creationId xmlns:a16="http://schemas.microsoft.com/office/drawing/2014/main" id="{646E61A8-A01D-4A0F-B6AB-709655321BA5}"/>
              </a:ext>
            </a:extLst>
          </p:cNvPr>
          <p:cNvPicPr/>
          <p:nvPr>
            <p:extLst/>
          </p:nvPr>
        </p:nvPicPr>
        <p:blipFill>
          <a:blip r:embed="rId2"/>
          <a:stretch>
            <a:fillRect/>
          </a:stretch>
        </p:blipFill>
        <p:spPr>
          <a:xfrm>
            <a:off x="2705100" y="2794000"/>
            <a:ext cx="6781800" cy="2123985"/>
          </a:xfrm>
          <a:prstGeom prst="rect">
            <a:avLst/>
          </a:prstGeom>
        </p:spPr>
      </p:pic>
    </p:spTree>
    <p:extLst>
      <p:ext uri="{BB962C8B-B14F-4D97-AF65-F5344CB8AC3E}">
        <p14:creationId xmlns:p14="http://schemas.microsoft.com/office/powerpoint/2010/main" val="1204202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Innovationer</a:t>
            </a:r>
            <a:br>
              <a:rPr lang="sv-SE" dirty="0"/>
            </a:br>
            <a:r>
              <a:rPr lang="sv-SE" sz="1800" dirty="0"/>
              <a:t>Nya produkter eller tjänster</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2017</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2FC99773-DFA5-4247-8889-6AF1BA33AAA8}"/>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Samtliga företag</a:t>
            </a:r>
          </a:p>
        </p:txBody>
      </p:sp>
      <p:pic>
        <p:nvPicPr>
          <p:cNvPr id="7" name="Bildobjekt 6">
            <a:extLst>
              <a:ext uri="{FF2B5EF4-FFF2-40B4-BE49-F238E27FC236}">
                <a16:creationId xmlns:a16="http://schemas.microsoft.com/office/drawing/2014/main" id="{48D190D7-C844-486C-8F0C-E512D3BD7E15}"/>
              </a:ext>
            </a:extLst>
          </p:cNvPr>
          <p:cNvPicPr/>
          <p:nvPr>
            <p:extLst/>
          </p:nvPr>
        </p:nvPicPr>
        <p:blipFill>
          <a:blip r:embed="rId2"/>
          <a:stretch>
            <a:fillRect/>
          </a:stretch>
        </p:blipFill>
        <p:spPr>
          <a:xfrm>
            <a:off x="2705100" y="2794000"/>
            <a:ext cx="6781800" cy="2123985"/>
          </a:xfrm>
          <a:prstGeom prst="rect">
            <a:avLst/>
          </a:prstGeom>
        </p:spPr>
      </p:pic>
    </p:spTree>
    <p:extLst>
      <p:ext uri="{BB962C8B-B14F-4D97-AF65-F5344CB8AC3E}">
        <p14:creationId xmlns:p14="http://schemas.microsoft.com/office/powerpoint/2010/main" val="3861756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Innovationer</a:t>
            </a:r>
            <a:br>
              <a:rPr lang="sv-SE" dirty="0"/>
            </a:br>
            <a:r>
              <a:rPr lang="sv-SE" sz="1800" dirty="0"/>
              <a:t>Andel av försäljningen</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2FC99773-DFA5-4247-8889-6AF1BA33AAA8}"/>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Företag som har lanserat en ny eller väsentligt förbättrad produkt eller tjänst under de senaste tre åren. </a:t>
            </a:r>
          </a:p>
        </p:txBody>
      </p:sp>
      <p:pic>
        <p:nvPicPr>
          <p:cNvPr id="7" name="Bildobjekt 6">
            <a:extLst>
              <a:ext uri="{FF2B5EF4-FFF2-40B4-BE49-F238E27FC236}">
                <a16:creationId xmlns:a16="http://schemas.microsoft.com/office/drawing/2014/main" id="{A143A3C1-BE65-453C-95AF-7975C0399B2A}"/>
              </a:ext>
            </a:extLst>
          </p:cNvPr>
          <p:cNvPicPr/>
          <p:nvPr>
            <p:extLst/>
          </p:nvPr>
        </p:nvPicPr>
        <p:blipFill>
          <a:blip r:embed="rId2"/>
          <a:stretch>
            <a:fillRect/>
          </a:stretch>
        </p:blipFill>
        <p:spPr>
          <a:xfrm>
            <a:off x="2705100" y="2413000"/>
            <a:ext cx="6781800" cy="3352710"/>
          </a:xfrm>
          <a:prstGeom prst="rect">
            <a:avLst/>
          </a:prstGeom>
        </p:spPr>
      </p:pic>
    </p:spTree>
    <p:extLst>
      <p:ext uri="{BB962C8B-B14F-4D97-AF65-F5344CB8AC3E}">
        <p14:creationId xmlns:p14="http://schemas.microsoft.com/office/powerpoint/2010/main" val="4117745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Innovationer</a:t>
            </a:r>
            <a:br>
              <a:rPr lang="sv-SE" dirty="0"/>
            </a:br>
            <a:r>
              <a:rPr lang="sv-SE" sz="1800" dirty="0"/>
              <a:t>Andel av försäljningen</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2017</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2FC99773-DFA5-4247-8889-6AF1BA33AAA8}"/>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Företag som har lanserat en ny eller väsentligt förbättrad produkt eller tjänst under de senaste tre åren. </a:t>
            </a:r>
          </a:p>
        </p:txBody>
      </p:sp>
      <p:pic>
        <p:nvPicPr>
          <p:cNvPr id="5" name="Bildobjekt 4">
            <a:extLst>
              <a:ext uri="{FF2B5EF4-FFF2-40B4-BE49-F238E27FC236}">
                <a16:creationId xmlns:a16="http://schemas.microsoft.com/office/drawing/2014/main" id="{16B36EE6-ADFC-4BC4-8346-B928E9099682}"/>
              </a:ext>
            </a:extLst>
          </p:cNvPr>
          <p:cNvPicPr/>
          <p:nvPr>
            <p:extLst/>
          </p:nvPr>
        </p:nvPicPr>
        <p:blipFill>
          <a:blip r:embed="rId2"/>
          <a:stretch>
            <a:fillRect/>
          </a:stretch>
        </p:blipFill>
        <p:spPr>
          <a:xfrm>
            <a:off x="2705100" y="2413000"/>
            <a:ext cx="6781800" cy="3352710"/>
          </a:xfrm>
          <a:prstGeom prst="rect">
            <a:avLst/>
          </a:prstGeom>
        </p:spPr>
      </p:pic>
    </p:spTree>
    <p:extLst>
      <p:ext uri="{BB962C8B-B14F-4D97-AF65-F5344CB8AC3E}">
        <p14:creationId xmlns:p14="http://schemas.microsoft.com/office/powerpoint/2010/main" val="3614558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Innovationer</a:t>
            </a:r>
            <a:br>
              <a:rPr lang="sv-SE" dirty="0"/>
            </a:br>
            <a:r>
              <a:rPr lang="sv-SE" sz="1800" dirty="0"/>
              <a:t>Kommande innovationer</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2FC99773-DFA5-4247-8889-6AF1BA33AAA8}"/>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sv-SE" sz="1100" i="1" dirty="0"/>
              <a:t>Bas: Samtliga företag. </a:t>
            </a:r>
          </a:p>
        </p:txBody>
      </p:sp>
      <p:pic>
        <p:nvPicPr>
          <p:cNvPr id="5" name="Bildobjekt 4">
            <a:extLst>
              <a:ext uri="{FF2B5EF4-FFF2-40B4-BE49-F238E27FC236}">
                <a16:creationId xmlns:a16="http://schemas.microsoft.com/office/drawing/2014/main" id="{BFA345B6-F5F1-473E-ABD2-75E6D47ABC09}"/>
              </a:ext>
            </a:extLst>
          </p:cNvPr>
          <p:cNvPicPr/>
          <p:nvPr>
            <p:extLst/>
          </p:nvPr>
        </p:nvPicPr>
        <p:blipFill>
          <a:blip r:embed="rId2"/>
          <a:stretch>
            <a:fillRect/>
          </a:stretch>
        </p:blipFill>
        <p:spPr>
          <a:xfrm>
            <a:off x="2705100" y="2794000"/>
            <a:ext cx="6781800" cy="2533740"/>
          </a:xfrm>
          <a:prstGeom prst="rect">
            <a:avLst/>
          </a:prstGeom>
        </p:spPr>
      </p:pic>
    </p:spTree>
    <p:extLst>
      <p:ext uri="{BB962C8B-B14F-4D97-AF65-F5344CB8AC3E}">
        <p14:creationId xmlns:p14="http://schemas.microsoft.com/office/powerpoint/2010/main" val="65652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Innovationer</a:t>
            </a:r>
            <a:br>
              <a:rPr lang="sv-SE" dirty="0"/>
            </a:br>
            <a:r>
              <a:rPr lang="sv-SE" sz="1800" dirty="0"/>
              <a:t>Kommande innovationer</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2017</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2FC99773-DFA5-4247-8889-6AF1BA33AAA8}"/>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sv-SE" sz="1100" i="1" dirty="0"/>
              <a:t>Bas: Samtliga företag. </a:t>
            </a:r>
          </a:p>
        </p:txBody>
      </p:sp>
      <p:pic>
        <p:nvPicPr>
          <p:cNvPr id="7" name="Bildobjekt 6">
            <a:extLst>
              <a:ext uri="{FF2B5EF4-FFF2-40B4-BE49-F238E27FC236}">
                <a16:creationId xmlns:a16="http://schemas.microsoft.com/office/drawing/2014/main" id="{403B1E1B-68E1-4AEA-9C86-2F0BB010015C}"/>
              </a:ext>
            </a:extLst>
          </p:cNvPr>
          <p:cNvPicPr/>
          <p:nvPr>
            <p:extLst/>
          </p:nvPr>
        </p:nvPicPr>
        <p:blipFill>
          <a:blip r:embed="rId2"/>
          <a:stretch>
            <a:fillRect/>
          </a:stretch>
        </p:blipFill>
        <p:spPr>
          <a:xfrm>
            <a:off x="2705100" y="2794000"/>
            <a:ext cx="6781800" cy="2533740"/>
          </a:xfrm>
          <a:prstGeom prst="rect">
            <a:avLst/>
          </a:prstGeom>
        </p:spPr>
      </p:pic>
    </p:spTree>
    <p:extLst>
      <p:ext uri="{BB962C8B-B14F-4D97-AF65-F5344CB8AC3E}">
        <p14:creationId xmlns:p14="http://schemas.microsoft.com/office/powerpoint/2010/main" val="2574802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Finansiering</a:t>
            </a:r>
            <a:br>
              <a:rPr lang="sv-SE" dirty="0"/>
            </a:br>
            <a:r>
              <a:rPr lang="sv-SE" sz="1800" dirty="0"/>
              <a:t>Typ av finansiering</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a:xfrm>
            <a:off x="1008000" y="1440000"/>
            <a:ext cx="5121952" cy="4742400"/>
          </a:xfrm>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E99D63F1-2E42-4D60-8E71-9DE00BC4DFA5}"/>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sv-SE" sz="1100" i="1" dirty="0"/>
              <a:t>Observera att staplarna summerar till mer än 100 procent då respondenterna kunnat uppge mer än ett svarsalternativ</a:t>
            </a:r>
          </a:p>
          <a:p>
            <a:pPr>
              <a:spcBef>
                <a:spcPts val="0"/>
              </a:spcBef>
            </a:pPr>
            <a:r>
              <a:rPr lang="sv-SE" sz="1100" i="1" dirty="0"/>
              <a:t>Bas: Samtliga företag. </a:t>
            </a:r>
          </a:p>
        </p:txBody>
      </p:sp>
      <p:pic>
        <p:nvPicPr>
          <p:cNvPr id="5" name="Bildobjekt 4">
            <a:extLst>
              <a:ext uri="{FF2B5EF4-FFF2-40B4-BE49-F238E27FC236}">
                <a16:creationId xmlns:a16="http://schemas.microsoft.com/office/drawing/2014/main" id="{78B3AFE8-8622-4514-BFA5-5970567212CA}"/>
              </a:ext>
            </a:extLst>
          </p:cNvPr>
          <p:cNvPicPr/>
          <p:nvPr>
            <p:extLst/>
          </p:nvPr>
        </p:nvPicPr>
        <p:blipFill>
          <a:blip r:embed="rId2"/>
          <a:stretch>
            <a:fillRect/>
          </a:stretch>
        </p:blipFill>
        <p:spPr>
          <a:xfrm>
            <a:off x="2705100" y="2413000"/>
            <a:ext cx="6781800" cy="3352710"/>
          </a:xfrm>
          <a:prstGeom prst="rect">
            <a:avLst/>
          </a:prstGeom>
        </p:spPr>
      </p:pic>
    </p:spTree>
    <p:extLst>
      <p:ext uri="{BB962C8B-B14F-4D97-AF65-F5344CB8AC3E}">
        <p14:creationId xmlns:p14="http://schemas.microsoft.com/office/powerpoint/2010/main" val="3079174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Finansiering</a:t>
            </a:r>
            <a:br>
              <a:rPr lang="sv-SE" dirty="0"/>
            </a:br>
            <a:r>
              <a:rPr lang="sv-SE" sz="1800" dirty="0"/>
              <a:t>Typ av finansiering</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a:xfrm>
            <a:off x="1008000" y="1440000"/>
            <a:ext cx="5121952" cy="4742400"/>
          </a:xfrm>
        </p:spPr>
        <p:txBody>
          <a:bodyPr/>
          <a:lstStyle/>
          <a:p>
            <a:r>
              <a:rPr lang="sv-SE" dirty="0"/>
              <a:t>Jämförelse med 2017</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E99D63F1-2E42-4D60-8E71-9DE00BC4DFA5}"/>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sv-SE" sz="1100" i="1" dirty="0"/>
              <a:t>Observera att staplarna summerar till mer än 100 procent då respondenterna kunnat uppge mer än ett svarsalternativ</a:t>
            </a:r>
          </a:p>
          <a:p>
            <a:pPr>
              <a:spcBef>
                <a:spcPts val="0"/>
              </a:spcBef>
            </a:pPr>
            <a:r>
              <a:rPr lang="sv-SE" sz="1100" i="1" dirty="0"/>
              <a:t>Bas: Samtliga företag. </a:t>
            </a:r>
          </a:p>
        </p:txBody>
      </p:sp>
      <p:pic>
        <p:nvPicPr>
          <p:cNvPr id="7" name="Bildobjekt 6">
            <a:extLst>
              <a:ext uri="{FF2B5EF4-FFF2-40B4-BE49-F238E27FC236}">
                <a16:creationId xmlns:a16="http://schemas.microsoft.com/office/drawing/2014/main" id="{B278951F-4533-41B4-95AC-E8FD1F0FC486}"/>
              </a:ext>
            </a:extLst>
          </p:cNvPr>
          <p:cNvPicPr/>
          <p:nvPr>
            <p:extLst/>
          </p:nvPr>
        </p:nvPicPr>
        <p:blipFill>
          <a:blip r:embed="rId2"/>
          <a:stretch>
            <a:fillRect/>
          </a:stretch>
        </p:blipFill>
        <p:spPr>
          <a:xfrm>
            <a:off x="2705100" y="2413000"/>
            <a:ext cx="6781800" cy="3352710"/>
          </a:xfrm>
          <a:prstGeom prst="rect">
            <a:avLst/>
          </a:prstGeom>
        </p:spPr>
      </p:pic>
    </p:spTree>
    <p:extLst>
      <p:ext uri="{BB962C8B-B14F-4D97-AF65-F5344CB8AC3E}">
        <p14:creationId xmlns:p14="http://schemas.microsoft.com/office/powerpoint/2010/main" val="1986167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Finansiering</a:t>
            </a:r>
            <a:br>
              <a:rPr lang="sv-SE" dirty="0"/>
            </a:br>
            <a:r>
              <a:rPr lang="sv-SE" sz="1800" dirty="0"/>
              <a:t>Behov av ytterligare finansiering</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E99D63F1-2E42-4D60-8E71-9DE00BC4DFA5}"/>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sv-SE" sz="1100" i="1" dirty="0"/>
              <a:t>Observera att staplarna summerar till mer än 100 procent då respondenterna kunnat uppge mer än ett svarsalternativ</a:t>
            </a:r>
          </a:p>
          <a:p>
            <a:pPr>
              <a:spcBef>
                <a:spcPts val="0"/>
              </a:spcBef>
            </a:pPr>
            <a:r>
              <a:rPr lang="sv-SE" sz="1100" i="1" dirty="0"/>
              <a:t>Bas: Samtliga företag. </a:t>
            </a:r>
          </a:p>
        </p:txBody>
      </p:sp>
      <p:pic>
        <p:nvPicPr>
          <p:cNvPr id="7" name="Bildobjekt 6">
            <a:extLst>
              <a:ext uri="{FF2B5EF4-FFF2-40B4-BE49-F238E27FC236}">
                <a16:creationId xmlns:a16="http://schemas.microsoft.com/office/drawing/2014/main" id="{302FA456-5663-441D-AE44-79F711DDB505}"/>
              </a:ext>
            </a:extLst>
          </p:cNvPr>
          <p:cNvPicPr/>
          <p:nvPr>
            <p:extLst/>
          </p:nvPr>
        </p:nvPicPr>
        <p:blipFill>
          <a:blip r:embed="rId2"/>
          <a:stretch>
            <a:fillRect/>
          </a:stretch>
        </p:blipFill>
        <p:spPr>
          <a:xfrm>
            <a:off x="2705100" y="2413000"/>
            <a:ext cx="6781800" cy="3762465"/>
          </a:xfrm>
          <a:prstGeom prst="rect">
            <a:avLst/>
          </a:prstGeom>
        </p:spPr>
      </p:pic>
    </p:spTree>
    <p:extLst>
      <p:ext uri="{BB962C8B-B14F-4D97-AF65-F5344CB8AC3E}">
        <p14:creationId xmlns:p14="http://schemas.microsoft.com/office/powerpoint/2010/main" val="1703895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Finansiering</a:t>
            </a:r>
            <a:br>
              <a:rPr lang="sv-SE" dirty="0"/>
            </a:br>
            <a:r>
              <a:rPr lang="sv-SE" sz="1800" dirty="0"/>
              <a:t>Behov av ytterligare finansiering</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2017</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E99D63F1-2E42-4D60-8E71-9DE00BC4DFA5}"/>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sv-SE" sz="1100" i="1" dirty="0"/>
              <a:t>Observera att staplarna summerar till mer än 100 procent då respondenterna kunnat uppge mer än ett svarsalternativ</a:t>
            </a:r>
          </a:p>
          <a:p>
            <a:pPr>
              <a:spcBef>
                <a:spcPts val="0"/>
              </a:spcBef>
            </a:pPr>
            <a:r>
              <a:rPr lang="sv-SE" sz="1100" i="1" dirty="0"/>
              <a:t>Bas: Samtliga företag. </a:t>
            </a:r>
          </a:p>
        </p:txBody>
      </p:sp>
      <p:pic>
        <p:nvPicPr>
          <p:cNvPr id="5" name="Bildobjekt 4">
            <a:extLst>
              <a:ext uri="{FF2B5EF4-FFF2-40B4-BE49-F238E27FC236}">
                <a16:creationId xmlns:a16="http://schemas.microsoft.com/office/drawing/2014/main" id="{20F38CAE-0FF9-4D10-A2A3-5E66C4CEBD56}"/>
              </a:ext>
            </a:extLst>
          </p:cNvPr>
          <p:cNvPicPr/>
          <p:nvPr>
            <p:extLst/>
          </p:nvPr>
        </p:nvPicPr>
        <p:blipFill>
          <a:blip r:embed="rId2"/>
          <a:stretch>
            <a:fillRect/>
          </a:stretch>
        </p:blipFill>
        <p:spPr>
          <a:xfrm>
            <a:off x="2705100" y="2413000"/>
            <a:ext cx="6781800" cy="3762465"/>
          </a:xfrm>
          <a:prstGeom prst="rect">
            <a:avLst/>
          </a:prstGeom>
        </p:spPr>
      </p:pic>
    </p:spTree>
    <p:extLst>
      <p:ext uri="{BB962C8B-B14F-4D97-AF65-F5344CB8AC3E}">
        <p14:creationId xmlns:p14="http://schemas.microsoft.com/office/powerpoint/2010/main" val="95287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7CEEC25-6FD8-49FD-9688-526A61E7D670}"/>
              </a:ext>
            </a:extLst>
          </p:cNvPr>
          <p:cNvSpPr>
            <a:spLocks noGrp="1"/>
          </p:cNvSpPr>
          <p:nvPr>
            <p:ph type="title"/>
          </p:nvPr>
        </p:nvSpPr>
        <p:spPr/>
        <p:txBody>
          <a:bodyPr/>
          <a:lstStyle/>
          <a:p>
            <a:r>
              <a:rPr lang="sv-SE" dirty="0"/>
              <a:t>Fakta om undersökningen</a:t>
            </a:r>
          </a:p>
        </p:txBody>
      </p:sp>
      <p:sp>
        <p:nvSpPr>
          <p:cNvPr id="5" name="Platshållare för text 4">
            <a:extLst>
              <a:ext uri="{FF2B5EF4-FFF2-40B4-BE49-F238E27FC236}">
                <a16:creationId xmlns:a16="http://schemas.microsoft.com/office/drawing/2014/main" id="{281AB5C2-8CF9-465F-B34A-4E5C636002E4}"/>
              </a:ext>
            </a:extLst>
          </p:cNvPr>
          <p:cNvSpPr>
            <a:spLocks noGrp="1"/>
          </p:cNvSpPr>
          <p:nvPr>
            <p:ph type="body" sz="half" idx="10"/>
          </p:nvPr>
        </p:nvSpPr>
        <p:spPr/>
        <p:txBody>
          <a:bodyPr/>
          <a:lstStyle/>
          <a:p>
            <a:pPr>
              <a:spcBef>
                <a:spcPts val="600"/>
              </a:spcBef>
            </a:pPr>
            <a:r>
              <a:rPr lang="sv-SE" sz="1300" b="1" dirty="0">
                <a:latin typeface="+mn-lt"/>
              </a:rPr>
              <a:t>Bakgrund och syfte</a:t>
            </a:r>
          </a:p>
          <a:p>
            <a:r>
              <a:rPr lang="sv-SE" sz="1300" dirty="0"/>
              <a:t>Almi Företagspartner arbetar på uppdrag av Näringsdepartementet för att stimulera tillväxten i små och medelstora företag i Sverige. De kan erbjuda rådgivning, lån och riskkapital till företag. Syftet med undersökningen är att fånga upp hur fler företag kan få möjlighet att växa och att ta reda på vilka skillnader som finns mellan de företag som vill växa mycket respektive lite. Ett annat syfte är att undersöka vilka hinder som finns för tillväxt och på vilket sätt Almi skulle kunna hjälpa till. Undersökningen genomfördes även år 2016 och 2017 vilket gör det möjligt att jämföra resultaten på ett flertal av frågorna. </a:t>
            </a:r>
          </a:p>
          <a:p>
            <a:pPr lvl="1">
              <a:spcBef>
                <a:spcPts val="600"/>
              </a:spcBef>
            </a:pPr>
            <a:endParaRPr lang="sv-SE" sz="1300" b="1" dirty="0">
              <a:latin typeface="+mn-lt"/>
            </a:endParaRPr>
          </a:p>
          <a:p>
            <a:pPr lvl="1">
              <a:spcBef>
                <a:spcPts val="600"/>
              </a:spcBef>
            </a:pPr>
            <a:r>
              <a:rPr lang="sv-SE" sz="1300" b="1" dirty="0">
                <a:latin typeface="+mn-lt"/>
              </a:rPr>
              <a:t>Metod</a:t>
            </a:r>
          </a:p>
          <a:p>
            <a:r>
              <a:rPr lang="sv-SE" sz="1300" dirty="0"/>
              <a:t>Telefonintervjuer har genomförts med totalt 1 542 </a:t>
            </a:r>
            <a:r>
              <a:rPr lang="sv-SE" sz="1300" dirty="0" err="1"/>
              <a:t>VD:ar</a:t>
            </a:r>
            <a:r>
              <a:rPr lang="sv-SE" sz="1300" dirty="0"/>
              <a:t> på företag i Sverige. Målgrupperna är företag med 0-9 anställda, 10-49 anställda respektive 50-250 anställda. </a:t>
            </a:r>
          </a:p>
          <a:p>
            <a:r>
              <a:rPr lang="sv-SE" sz="1300" dirty="0"/>
              <a:t>I tidigare mätningar var målgrupperna nystartade företag, soloföretag, företag med 2-9 anställda, 10-49 anställda respektive 50-250 anställda. Detta innebär att eventuella slutsatser med anledning av jämförelser med tidigare mätningar bör tas med denna metodskillnad i åtanke.</a:t>
            </a:r>
          </a:p>
        </p:txBody>
      </p:sp>
      <p:sp>
        <p:nvSpPr>
          <p:cNvPr id="6" name="Platshållare för text 5">
            <a:extLst>
              <a:ext uri="{FF2B5EF4-FFF2-40B4-BE49-F238E27FC236}">
                <a16:creationId xmlns:a16="http://schemas.microsoft.com/office/drawing/2014/main" id="{2D6BAB92-267A-4128-8EC0-47291C35994C}"/>
              </a:ext>
            </a:extLst>
          </p:cNvPr>
          <p:cNvSpPr>
            <a:spLocks noGrp="1"/>
          </p:cNvSpPr>
          <p:nvPr>
            <p:ph type="body" sz="half" idx="11"/>
          </p:nvPr>
        </p:nvSpPr>
        <p:spPr/>
        <p:txBody>
          <a:bodyPr/>
          <a:lstStyle/>
          <a:p>
            <a:pPr>
              <a:spcBef>
                <a:spcPts val="600"/>
              </a:spcBef>
            </a:pPr>
            <a:r>
              <a:rPr lang="sv-SE" sz="1300" b="1" dirty="0"/>
              <a:t>Genomförande</a:t>
            </a:r>
          </a:p>
          <a:p>
            <a:pPr>
              <a:spcBef>
                <a:spcPts val="600"/>
              </a:spcBef>
            </a:pPr>
            <a:r>
              <a:rPr lang="sv-SE" sz="1300" dirty="0"/>
              <a:t>Undersökningen har genomförts under maj-juni 2018 av Origo Group.</a:t>
            </a:r>
          </a:p>
          <a:p>
            <a:pPr>
              <a:spcBef>
                <a:spcPts val="600"/>
              </a:spcBef>
            </a:pPr>
            <a:r>
              <a:rPr lang="sv-SE" sz="1300" dirty="0"/>
              <a:t>Origo Group bildades augusti 2017 och har sin bakgrund i bolagen CMA Research, Markör Marknad &amp; Kommunikation, </a:t>
            </a:r>
            <a:r>
              <a:rPr lang="sv-SE" sz="1300" dirty="0" err="1"/>
              <a:t>Scandinfo</a:t>
            </a:r>
            <a:r>
              <a:rPr lang="sv-SE" sz="1300" dirty="0"/>
              <a:t> Marketing Research och MIND Research. Läs mer på www.origogroup.com.</a:t>
            </a:r>
          </a:p>
          <a:p>
            <a:pPr>
              <a:spcBef>
                <a:spcPts val="600"/>
              </a:spcBef>
            </a:pPr>
            <a:r>
              <a:rPr lang="sv-SE" sz="1300" dirty="0"/>
              <a:t>Projektledare på CMA: Henrik Brandes.</a:t>
            </a:r>
          </a:p>
          <a:p>
            <a:pPr>
              <a:spcBef>
                <a:spcPts val="600"/>
              </a:spcBef>
            </a:pPr>
            <a:r>
              <a:rPr lang="sv-SE" sz="1300" dirty="0"/>
              <a:t>Kontaktperson på ALMI Företagspartner: Lars </a:t>
            </a:r>
            <a:r>
              <a:rPr lang="sv-SE" sz="1300" dirty="0" err="1"/>
              <a:t>Mårdbrant</a:t>
            </a:r>
            <a:r>
              <a:rPr lang="sv-SE" sz="1300" dirty="0"/>
              <a:t>.</a:t>
            </a:r>
          </a:p>
          <a:p>
            <a:pPr>
              <a:spcBef>
                <a:spcPts val="600"/>
              </a:spcBef>
            </a:pPr>
            <a:endParaRPr lang="sv-SE" sz="1300" dirty="0"/>
          </a:p>
          <a:p>
            <a:pPr>
              <a:spcBef>
                <a:spcPts val="600"/>
              </a:spcBef>
            </a:pPr>
            <a:r>
              <a:rPr lang="sv-SE" sz="1300" b="1" dirty="0"/>
              <a:t>Enkät</a:t>
            </a:r>
          </a:p>
          <a:p>
            <a:r>
              <a:rPr lang="sv-SE" sz="1300" dirty="0"/>
              <a:t>Enkäten består av frågor rörande företagets tillväxt, innovationer, finansiering, hållbarhet och internationell verksamhet.</a:t>
            </a:r>
          </a:p>
          <a:p>
            <a:r>
              <a:rPr lang="sv-SE" sz="1300" dirty="0"/>
              <a:t>Öppna svar och kommentarer finns samlade i en separat bilaga.</a:t>
            </a:r>
          </a:p>
          <a:p>
            <a:endParaRPr lang="sv-SE" dirty="0"/>
          </a:p>
        </p:txBody>
      </p:sp>
    </p:spTree>
    <p:extLst>
      <p:ext uri="{BB962C8B-B14F-4D97-AF65-F5344CB8AC3E}">
        <p14:creationId xmlns:p14="http://schemas.microsoft.com/office/powerpoint/2010/main" val="2986396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Finansiering</a:t>
            </a:r>
            <a:br>
              <a:rPr lang="sv-SE" dirty="0"/>
            </a:br>
            <a:r>
              <a:rPr lang="sv-SE" sz="1800" dirty="0"/>
              <a:t>Svårigheter att få finansiering</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E99D63F1-2E42-4D60-8E71-9DE00BC4DFA5}"/>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Företag som har behov av ytterligare finansieringsstöd. </a:t>
            </a:r>
          </a:p>
        </p:txBody>
      </p:sp>
      <p:pic>
        <p:nvPicPr>
          <p:cNvPr id="5" name="Bildobjekt 4">
            <a:extLst>
              <a:ext uri="{FF2B5EF4-FFF2-40B4-BE49-F238E27FC236}">
                <a16:creationId xmlns:a16="http://schemas.microsoft.com/office/drawing/2014/main" id="{EC6BE627-2E9F-4A7C-B547-A359B1BF6212}"/>
              </a:ext>
            </a:extLst>
          </p:cNvPr>
          <p:cNvPicPr/>
          <p:nvPr>
            <p:extLst/>
          </p:nvPr>
        </p:nvPicPr>
        <p:blipFill>
          <a:blip r:embed="rId2"/>
          <a:stretch>
            <a:fillRect/>
          </a:stretch>
        </p:blipFill>
        <p:spPr>
          <a:xfrm>
            <a:off x="2705100" y="2794000"/>
            <a:ext cx="6781800" cy="2533740"/>
          </a:xfrm>
          <a:prstGeom prst="rect">
            <a:avLst/>
          </a:prstGeom>
        </p:spPr>
      </p:pic>
    </p:spTree>
    <p:extLst>
      <p:ext uri="{BB962C8B-B14F-4D97-AF65-F5344CB8AC3E}">
        <p14:creationId xmlns:p14="http://schemas.microsoft.com/office/powerpoint/2010/main" val="2523427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Finansiering</a:t>
            </a:r>
            <a:br>
              <a:rPr lang="sv-SE" dirty="0"/>
            </a:br>
            <a:r>
              <a:rPr lang="sv-SE" sz="1800" dirty="0"/>
              <a:t>Svårigheter att få finansiering</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2017</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E99D63F1-2E42-4D60-8E71-9DE00BC4DFA5}"/>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Företag som har behov av ytterligare finansieringsstöd. </a:t>
            </a:r>
          </a:p>
        </p:txBody>
      </p:sp>
      <p:pic>
        <p:nvPicPr>
          <p:cNvPr id="7" name="Bildobjekt 6">
            <a:extLst>
              <a:ext uri="{FF2B5EF4-FFF2-40B4-BE49-F238E27FC236}">
                <a16:creationId xmlns:a16="http://schemas.microsoft.com/office/drawing/2014/main" id="{9EFF00B6-1F78-4669-A9C8-8FE589AFAD0E}"/>
              </a:ext>
            </a:extLst>
          </p:cNvPr>
          <p:cNvPicPr/>
          <p:nvPr>
            <p:extLst/>
          </p:nvPr>
        </p:nvPicPr>
        <p:blipFill>
          <a:blip r:embed="rId2"/>
          <a:stretch>
            <a:fillRect/>
          </a:stretch>
        </p:blipFill>
        <p:spPr>
          <a:xfrm>
            <a:off x="2705100" y="2794000"/>
            <a:ext cx="6781800" cy="2533740"/>
          </a:xfrm>
          <a:prstGeom prst="rect">
            <a:avLst/>
          </a:prstGeom>
        </p:spPr>
      </p:pic>
    </p:spTree>
    <p:extLst>
      <p:ext uri="{BB962C8B-B14F-4D97-AF65-F5344CB8AC3E}">
        <p14:creationId xmlns:p14="http://schemas.microsoft.com/office/powerpoint/2010/main" val="3650541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Hållbarhet</a:t>
            </a:r>
            <a:br>
              <a:rPr lang="sv-SE" dirty="0"/>
            </a:br>
            <a:r>
              <a:rPr lang="sv-SE" sz="1800" dirty="0"/>
              <a:t>Satsning på hållbarhet</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pic>
        <p:nvPicPr>
          <p:cNvPr id="5" name="Bildobjekt 4">
            <a:extLst>
              <a:ext uri="{FF2B5EF4-FFF2-40B4-BE49-F238E27FC236}">
                <a16:creationId xmlns:a16="http://schemas.microsoft.com/office/drawing/2014/main" id="{38E53A25-5352-4ADD-BAB4-4FA3DD3E2127}"/>
              </a:ext>
            </a:extLst>
          </p:cNvPr>
          <p:cNvPicPr/>
          <p:nvPr>
            <p:extLst/>
          </p:nvPr>
        </p:nvPicPr>
        <p:blipFill>
          <a:blip r:embed="rId2"/>
          <a:stretch>
            <a:fillRect/>
          </a:stretch>
        </p:blipFill>
        <p:spPr>
          <a:xfrm>
            <a:off x="2705100" y="2413000"/>
            <a:ext cx="6781800" cy="3352710"/>
          </a:xfrm>
          <a:prstGeom prst="rect">
            <a:avLst/>
          </a:prstGeom>
        </p:spPr>
      </p:pic>
    </p:spTree>
    <p:extLst>
      <p:ext uri="{BB962C8B-B14F-4D97-AF65-F5344CB8AC3E}">
        <p14:creationId xmlns:p14="http://schemas.microsoft.com/office/powerpoint/2010/main" val="2894537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Hållbarhet</a:t>
            </a:r>
            <a:br>
              <a:rPr lang="sv-SE" dirty="0"/>
            </a:br>
            <a:r>
              <a:rPr lang="sv-SE" sz="1800" dirty="0"/>
              <a:t>Satsning på hållbarhet</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2017</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pic>
        <p:nvPicPr>
          <p:cNvPr id="6" name="Bildobjekt 5">
            <a:extLst>
              <a:ext uri="{FF2B5EF4-FFF2-40B4-BE49-F238E27FC236}">
                <a16:creationId xmlns:a16="http://schemas.microsoft.com/office/drawing/2014/main" id="{A4DA2629-4A71-4C04-B4F4-79ED422049DE}"/>
              </a:ext>
            </a:extLst>
          </p:cNvPr>
          <p:cNvPicPr/>
          <p:nvPr>
            <p:extLst/>
          </p:nvPr>
        </p:nvPicPr>
        <p:blipFill>
          <a:blip r:embed="rId2"/>
          <a:stretch>
            <a:fillRect/>
          </a:stretch>
        </p:blipFill>
        <p:spPr>
          <a:xfrm>
            <a:off x="2705100" y="2413000"/>
            <a:ext cx="6781800" cy="3352710"/>
          </a:xfrm>
          <a:prstGeom prst="rect">
            <a:avLst/>
          </a:prstGeom>
        </p:spPr>
      </p:pic>
    </p:spTree>
    <p:extLst>
      <p:ext uri="{BB962C8B-B14F-4D97-AF65-F5344CB8AC3E}">
        <p14:creationId xmlns:p14="http://schemas.microsoft.com/office/powerpoint/2010/main" val="85036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Hållbarhet</a:t>
            </a:r>
            <a:br>
              <a:rPr lang="sv-SE" dirty="0"/>
            </a:br>
            <a:r>
              <a:rPr lang="sv-SE" sz="1800" dirty="0"/>
              <a:t>Påverkan på företagets konkurrenskraft</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Län och 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pic>
        <p:nvPicPr>
          <p:cNvPr id="8" name="Bildobjekt 7">
            <a:extLst>
              <a:ext uri="{FF2B5EF4-FFF2-40B4-BE49-F238E27FC236}">
                <a16:creationId xmlns:a16="http://schemas.microsoft.com/office/drawing/2014/main" id="{52E01466-D0BE-48F2-9AC8-3F6BA3D28A69}"/>
              </a:ext>
            </a:extLst>
          </p:cNvPr>
          <p:cNvPicPr/>
          <p:nvPr>
            <p:extLst/>
          </p:nvPr>
        </p:nvPicPr>
        <p:blipFill>
          <a:blip r:embed="rId2"/>
          <a:stretch>
            <a:fillRect/>
          </a:stretch>
        </p:blipFill>
        <p:spPr>
          <a:xfrm>
            <a:off x="1162050" y="2794000"/>
            <a:ext cx="9867900" cy="1476465"/>
          </a:xfrm>
          <a:prstGeom prst="rect">
            <a:avLst/>
          </a:prstGeom>
        </p:spPr>
      </p:pic>
      <p:sp>
        <p:nvSpPr>
          <p:cNvPr id="6" name="Platshållare för text 3">
            <a:extLst>
              <a:ext uri="{FF2B5EF4-FFF2-40B4-BE49-F238E27FC236}">
                <a16:creationId xmlns:a16="http://schemas.microsoft.com/office/drawing/2014/main" id="{A02938E7-7CBD-48E8-B67E-251CF1520F19}"/>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Samtliga företag</a:t>
            </a:r>
          </a:p>
        </p:txBody>
      </p:sp>
      <p:pic>
        <p:nvPicPr>
          <p:cNvPr id="9" name="Bildobjekt 8">
            <a:extLst>
              <a:ext uri="{FF2B5EF4-FFF2-40B4-BE49-F238E27FC236}">
                <a16:creationId xmlns:a16="http://schemas.microsoft.com/office/drawing/2014/main" id="{95D8D756-C482-4E54-8693-17862CAF565C}"/>
              </a:ext>
            </a:extLst>
          </p:cNvPr>
          <p:cNvPicPr/>
          <p:nvPr>
            <p:extLst/>
          </p:nvPr>
        </p:nvPicPr>
        <p:blipFill>
          <a:blip r:embed="rId3"/>
          <a:stretch>
            <a:fillRect/>
          </a:stretch>
        </p:blipFill>
        <p:spPr>
          <a:xfrm>
            <a:off x="1132446" y="4421615"/>
            <a:ext cx="8182043" cy="1609635"/>
          </a:xfrm>
          <a:prstGeom prst="rect">
            <a:avLst/>
          </a:prstGeom>
        </p:spPr>
      </p:pic>
    </p:spTree>
    <p:extLst>
      <p:ext uri="{BB962C8B-B14F-4D97-AF65-F5344CB8AC3E}">
        <p14:creationId xmlns:p14="http://schemas.microsoft.com/office/powerpoint/2010/main" val="3285286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Internationell verksamhet</a:t>
            </a:r>
            <a:br>
              <a:rPr lang="sv-SE" dirty="0"/>
            </a:br>
            <a:r>
              <a:rPr lang="sv-SE" sz="1800" dirty="0"/>
              <a:t>Export eller import inom verksamheten</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B153C3FA-A346-48C0-AA1F-EF0063D6543B}"/>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sv-SE" sz="1100" i="1" dirty="0"/>
              <a:t>Observera att staplarna summerar till mer än 100 procent då respondenterna kunnat uppge mer än ett svarsalternativ. </a:t>
            </a:r>
          </a:p>
          <a:p>
            <a:pPr>
              <a:spcBef>
                <a:spcPts val="0"/>
              </a:spcBef>
            </a:pPr>
            <a:r>
              <a:rPr lang="sv-SE" sz="1100" i="1" dirty="0"/>
              <a:t>Bas: Samtliga företag. </a:t>
            </a:r>
          </a:p>
        </p:txBody>
      </p:sp>
      <p:pic>
        <p:nvPicPr>
          <p:cNvPr id="5" name="Bildobjekt 4">
            <a:extLst>
              <a:ext uri="{FF2B5EF4-FFF2-40B4-BE49-F238E27FC236}">
                <a16:creationId xmlns:a16="http://schemas.microsoft.com/office/drawing/2014/main" id="{99BB6C4D-DFEF-4D27-9F47-CAC69B1E22F4}"/>
              </a:ext>
            </a:extLst>
          </p:cNvPr>
          <p:cNvPicPr/>
          <p:nvPr>
            <p:extLst/>
          </p:nvPr>
        </p:nvPicPr>
        <p:blipFill>
          <a:blip r:embed="rId2"/>
          <a:stretch>
            <a:fillRect/>
          </a:stretch>
        </p:blipFill>
        <p:spPr>
          <a:xfrm>
            <a:off x="2705100" y="2794000"/>
            <a:ext cx="6781800" cy="2533740"/>
          </a:xfrm>
          <a:prstGeom prst="rect">
            <a:avLst/>
          </a:prstGeom>
        </p:spPr>
      </p:pic>
    </p:spTree>
    <p:extLst>
      <p:ext uri="{BB962C8B-B14F-4D97-AF65-F5344CB8AC3E}">
        <p14:creationId xmlns:p14="http://schemas.microsoft.com/office/powerpoint/2010/main" val="828802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Internationell verksamhet</a:t>
            </a:r>
            <a:br>
              <a:rPr lang="sv-SE" dirty="0"/>
            </a:br>
            <a:r>
              <a:rPr lang="sv-SE" sz="1800" dirty="0"/>
              <a:t>Export eller import inom verksamheten</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2017</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B153C3FA-A346-48C0-AA1F-EF0063D6543B}"/>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sv-SE" sz="1100" i="1" dirty="0"/>
              <a:t>Observera att staplarna summerar till mer än 100 procent då respondenterna kunnat uppge mer än ett svarsalternativ. </a:t>
            </a:r>
          </a:p>
          <a:p>
            <a:pPr>
              <a:spcBef>
                <a:spcPts val="0"/>
              </a:spcBef>
            </a:pPr>
            <a:r>
              <a:rPr lang="sv-SE" sz="1100" i="1" dirty="0"/>
              <a:t>Bas: Samtliga företag. </a:t>
            </a:r>
          </a:p>
        </p:txBody>
      </p:sp>
      <p:pic>
        <p:nvPicPr>
          <p:cNvPr id="7" name="Bildobjekt 6">
            <a:extLst>
              <a:ext uri="{FF2B5EF4-FFF2-40B4-BE49-F238E27FC236}">
                <a16:creationId xmlns:a16="http://schemas.microsoft.com/office/drawing/2014/main" id="{2AD659A7-AB9A-4D25-A474-71E781BD9CE7}"/>
              </a:ext>
            </a:extLst>
          </p:cNvPr>
          <p:cNvPicPr/>
          <p:nvPr>
            <p:extLst/>
          </p:nvPr>
        </p:nvPicPr>
        <p:blipFill>
          <a:blip r:embed="rId2"/>
          <a:stretch>
            <a:fillRect/>
          </a:stretch>
        </p:blipFill>
        <p:spPr>
          <a:xfrm>
            <a:off x="2705100" y="2794000"/>
            <a:ext cx="6781800" cy="2533740"/>
          </a:xfrm>
          <a:prstGeom prst="rect">
            <a:avLst/>
          </a:prstGeom>
        </p:spPr>
      </p:pic>
    </p:spTree>
    <p:extLst>
      <p:ext uri="{BB962C8B-B14F-4D97-AF65-F5344CB8AC3E}">
        <p14:creationId xmlns:p14="http://schemas.microsoft.com/office/powerpoint/2010/main" val="32521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Internationell verksamhet</a:t>
            </a:r>
            <a:br>
              <a:rPr lang="sv-SE" dirty="0"/>
            </a:br>
            <a:r>
              <a:rPr lang="sv-SE" sz="1800" dirty="0"/>
              <a:t>Export</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a:xfrm>
            <a:off x="1008000" y="1440000"/>
            <a:ext cx="5121952" cy="4742400"/>
          </a:xfrm>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B153C3FA-A346-48C0-AA1F-EF0063D6543B}"/>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Företag som har export inom sin verksamhet i dag. </a:t>
            </a:r>
          </a:p>
        </p:txBody>
      </p:sp>
      <p:pic>
        <p:nvPicPr>
          <p:cNvPr id="7" name="Bildobjekt 6">
            <a:extLst>
              <a:ext uri="{FF2B5EF4-FFF2-40B4-BE49-F238E27FC236}">
                <a16:creationId xmlns:a16="http://schemas.microsoft.com/office/drawing/2014/main" id="{D08E758A-9A1F-4B49-BB83-B4B788275052}"/>
              </a:ext>
            </a:extLst>
          </p:cNvPr>
          <p:cNvPicPr/>
          <p:nvPr>
            <p:extLst/>
          </p:nvPr>
        </p:nvPicPr>
        <p:blipFill>
          <a:blip r:embed="rId2"/>
          <a:stretch>
            <a:fillRect/>
          </a:stretch>
        </p:blipFill>
        <p:spPr>
          <a:xfrm>
            <a:off x="2705100" y="2413000"/>
            <a:ext cx="6781800" cy="3352710"/>
          </a:xfrm>
          <a:prstGeom prst="rect">
            <a:avLst/>
          </a:prstGeom>
        </p:spPr>
      </p:pic>
    </p:spTree>
    <p:extLst>
      <p:ext uri="{BB962C8B-B14F-4D97-AF65-F5344CB8AC3E}">
        <p14:creationId xmlns:p14="http://schemas.microsoft.com/office/powerpoint/2010/main" val="1479161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Internationell verksamhet</a:t>
            </a:r>
            <a:br>
              <a:rPr lang="sv-SE" dirty="0"/>
            </a:br>
            <a:r>
              <a:rPr lang="sv-SE" sz="1800" dirty="0"/>
              <a:t>Export</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a:xfrm>
            <a:off x="1008000" y="1440000"/>
            <a:ext cx="5121952" cy="4742400"/>
          </a:xfrm>
        </p:spPr>
        <p:txBody>
          <a:bodyPr/>
          <a:lstStyle/>
          <a:p>
            <a:r>
              <a:rPr lang="sv-SE" dirty="0"/>
              <a:t>Jämförelse med 2017</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B153C3FA-A346-48C0-AA1F-EF0063D6543B}"/>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Företag som har export inom sin verksamhet i dag. </a:t>
            </a:r>
          </a:p>
        </p:txBody>
      </p:sp>
      <p:pic>
        <p:nvPicPr>
          <p:cNvPr id="5" name="Bildobjekt 4">
            <a:extLst>
              <a:ext uri="{FF2B5EF4-FFF2-40B4-BE49-F238E27FC236}">
                <a16:creationId xmlns:a16="http://schemas.microsoft.com/office/drawing/2014/main" id="{F7E9E1B5-8DDE-4F2C-B951-DB84AFB8751B}"/>
              </a:ext>
            </a:extLst>
          </p:cNvPr>
          <p:cNvPicPr/>
          <p:nvPr>
            <p:extLst/>
          </p:nvPr>
        </p:nvPicPr>
        <p:blipFill>
          <a:blip r:embed="rId2"/>
          <a:stretch>
            <a:fillRect/>
          </a:stretch>
        </p:blipFill>
        <p:spPr>
          <a:xfrm>
            <a:off x="2705100" y="2413000"/>
            <a:ext cx="6781800" cy="3352710"/>
          </a:xfrm>
          <a:prstGeom prst="rect">
            <a:avLst/>
          </a:prstGeom>
        </p:spPr>
      </p:pic>
    </p:spTree>
    <p:extLst>
      <p:ext uri="{BB962C8B-B14F-4D97-AF65-F5344CB8AC3E}">
        <p14:creationId xmlns:p14="http://schemas.microsoft.com/office/powerpoint/2010/main" val="2687898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Internationell verksamhet</a:t>
            </a:r>
            <a:br>
              <a:rPr lang="sv-SE" dirty="0"/>
            </a:br>
            <a:r>
              <a:rPr lang="sv-SE" sz="1800" dirty="0"/>
              <a:t>Import</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B153C3FA-A346-48C0-AA1F-EF0063D6543B}"/>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Företag som har import inom sin verksamhet i dag. </a:t>
            </a:r>
          </a:p>
        </p:txBody>
      </p:sp>
      <p:pic>
        <p:nvPicPr>
          <p:cNvPr id="5" name="Bildobjekt 4">
            <a:extLst>
              <a:ext uri="{FF2B5EF4-FFF2-40B4-BE49-F238E27FC236}">
                <a16:creationId xmlns:a16="http://schemas.microsoft.com/office/drawing/2014/main" id="{2014AA69-37BC-4D3B-B7D2-F06D65FF3CF5}"/>
              </a:ext>
            </a:extLst>
          </p:cNvPr>
          <p:cNvPicPr/>
          <p:nvPr>
            <p:extLst/>
          </p:nvPr>
        </p:nvPicPr>
        <p:blipFill>
          <a:blip r:embed="rId2"/>
          <a:stretch>
            <a:fillRect/>
          </a:stretch>
        </p:blipFill>
        <p:spPr>
          <a:xfrm>
            <a:off x="2705100" y="2413000"/>
            <a:ext cx="6781800" cy="3352710"/>
          </a:xfrm>
          <a:prstGeom prst="rect">
            <a:avLst/>
          </a:prstGeom>
        </p:spPr>
      </p:pic>
    </p:spTree>
    <p:extLst>
      <p:ext uri="{BB962C8B-B14F-4D97-AF65-F5344CB8AC3E}">
        <p14:creationId xmlns:p14="http://schemas.microsoft.com/office/powerpoint/2010/main" val="183901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7CEEC25-6FD8-49FD-9688-526A61E7D670}"/>
              </a:ext>
            </a:extLst>
          </p:cNvPr>
          <p:cNvSpPr>
            <a:spLocks noGrp="1"/>
          </p:cNvSpPr>
          <p:nvPr>
            <p:ph type="title"/>
          </p:nvPr>
        </p:nvSpPr>
        <p:spPr/>
        <p:txBody>
          <a:bodyPr/>
          <a:lstStyle/>
          <a:p>
            <a:r>
              <a:rPr lang="sv-SE" dirty="0"/>
              <a:t>Fakta om undersökningen</a:t>
            </a:r>
          </a:p>
        </p:txBody>
      </p:sp>
      <p:sp>
        <p:nvSpPr>
          <p:cNvPr id="5" name="Platshållare för text 4">
            <a:extLst>
              <a:ext uri="{FF2B5EF4-FFF2-40B4-BE49-F238E27FC236}">
                <a16:creationId xmlns:a16="http://schemas.microsoft.com/office/drawing/2014/main" id="{281AB5C2-8CF9-465F-B34A-4E5C636002E4}"/>
              </a:ext>
            </a:extLst>
          </p:cNvPr>
          <p:cNvSpPr>
            <a:spLocks noGrp="1"/>
          </p:cNvSpPr>
          <p:nvPr>
            <p:ph type="body" sz="half" idx="10"/>
          </p:nvPr>
        </p:nvSpPr>
        <p:spPr/>
        <p:txBody>
          <a:bodyPr/>
          <a:lstStyle/>
          <a:p>
            <a:pPr lvl="1"/>
            <a:r>
              <a:rPr lang="sv-SE" dirty="0"/>
              <a:t>Representativitet och konfidensintervall</a:t>
            </a:r>
          </a:p>
          <a:p>
            <a:r>
              <a:rPr lang="sv-SE" sz="1300" dirty="0"/>
              <a:t>Urvalet har stratifierats i syfte att få en god mängd svar per län och segment. Resultatet har sedan viktats så att varje län får en vikt som motsvarar länets företags proportion av samtliga företag i Sverige. Viktningen gör att de län som är över- eller underrepresenterade viktas om och motsvarar deras verkliga andel. </a:t>
            </a:r>
          </a:p>
          <a:p>
            <a:r>
              <a:rPr lang="sv-SE" sz="1300" dirty="0"/>
              <a:t>Konfidensintervall används för att ge en indikation på hur säkert eller osäkert ett skattat värde är. Det är vanligast att använda 95 procentiga konfidensintervall, vilket innebär att man med 95 procents säkerhet kan säga att skattningen ligger inom intervallet. Vill man ha en högre konfidensgrad så blir intervallet större. Den statistiska felmarginalen i undersökningen uppgår till maximalt </a:t>
            </a:r>
            <a:br>
              <a:rPr lang="sv-SE" sz="1300" dirty="0"/>
            </a:br>
            <a:r>
              <a:rPr lang="sv-SE" sz="1300" dirty="0"/>
              <a:t>2,5 procent. Detta innebär exempelvis att om ett resultat i undersökningen uppgår till 70 procent, ligger det sanna värdet för hela målgruppen med 95 procents säkerhet inom spannet 68 - 72 procent.</a:t>
            </a:r>
          </a:p>
        </p:txBody>
      </p:sp>
      <p:sp>
        <p:nvSpPr>
          <p:cNvPr id="6" name="Platshållare för text 5">
            <a:extLst>
              <a:ext uri="{FF2B5EF4-FFF2-40B4-BE49-F238E27FC236}">
                <a16:creationId xmlns:a16="http://schemas.microsoft.com/office/drawing/2014/main" id="{2D6BAB92-267A-4128-8EC0-47291C35994C}"/>
              </a:ext>
            </a:extLst>
          </p:cNvPr>
          <p:cNvSpPr>
            <a:spLocks noGrp="1"/>
          </p:cNvSpPr>
          <p:nvPr>
            <p:ph type="body" sz="half" idx="11"/>
          </p:nvPr>
        </p:nvSpPr>
        <p:spPr/>
        <p:txBody>
          <a:bodyPr/>
          <a:lstStyle/>
          <a:p>
            <a:endParaRPr lang="sv-SE" dirty="0"/>
          </a:p>
        </p:txBody>
      </p:sp>
    </p:spTree>
    <p:extLst>
      <p:ext uri="{BB962C8B-B14F-4D97-AF65-F5344CB8AC3E}">
        <p14:creationId xmlns:p14="http://schemas.microsoft.com/office/powerpoint/2010/main" val="3272761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Internationell verksamhet</a:t>
            </a:r>
            <a:br>
              <a:rPr lang="sv-SE" dirty="0"/>
            </a:br>
            <a:r>
              <a:rPr lang="sv-SE" sz="1800" dirty="0"/>
              <a:t>Import</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2017</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B153C3FA-A346-48C0-AA1F-EF0063D6543B}"/>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Företag som har import inom sin verksamhet i dag. </a:t>
            </a:r>
          </a:p>
        </p:txBody>
      </p:sp>
      <p:pic>
        <p:nvPicPr>
          <p:cNvPr id="7" name="Bildobjekt 6">
            <a:extLst>
              <a:ext uri="{FF2B5EF4-FFF2-40B4-BE49-F238E27FC236}">
                <a16:creationId xmlns:a16="http://schemas.microsoft.com/office/drawing/2014/main" id="{98204B19-F694-4FE4-A6BA-7BBDB1754646}"/>
              </a:ext>
            </a:extLst>
          </p:cNvPr>
          <p:cNvPicPr/>
          <p:nvPr>
            <p:extLst/>
          </p:nvPr>
        </p:nvPicPr>
        <p:blipFill>
          <a:blip r:embed="rId2"/>
          <a:stretch>
            <a:fillRect/>
          </a:stretch>
        </p:blipFill>
        <p:spPr>
          <a:xfrm>
            <a:off x="2705100" y="2413000"/>
            <a:ext cx="6781800" cy="3352710"/>
          </a:xfrm>
          <a:prstGeom prst="rect">
            <a:avLst/>
          </a:prstGeom>
        </p:spPr>
      </p:pic>
    </p:spTree>
    <p:extLst>
      <p:ext uri="{BB962C8B-B14F-4D97-AF65-F5344CB8AC3E}">
        <p14:creationId xmlns:p14="http://schemas.microsoft.com/office/powerpoint/2010/main" val="3716813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Internationell verksamhet</a:t>
            </a:r>
            <a:br>
              <a:rPr lang="sv-SE" dirty="0"/>
            </a:br>
            <a:r>
              <a:rPr lang="sv-SE" sz="1800" dirty="0"/>
              <a:t>Potential på en internationell marknad</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B153C3FA-A346-48C0-AA1F-EF0063D6543B}"/>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Företag som </a:t>
            </a:r>
            <a:r>
              <a:rPr lang="sv-SE" sz="1100" i="1" u="sng" dirty="0"/>
              <a:t>inte</a:t>
            </a:r>
            <a:r>
              <a:rPr lang="sv-SE" sz="1100" i="1" dirty="0"/>
              <a:t> har export inom sin verksamhet i dag. </a:t>
            </a:r>
          </a:p>
        </p:txBody>
      </p:sp>
      <p:pic>
        <p:nvPicPr>
          <p:cNvPr id="7" name="Bildobjekt 6">
            <a:extLst>
              <a:ext uri="{FF2B5EF4-FFF2-40B4-BE49-F238E27FC236}">
                <a16:creationId xmlns:a16="http://schemas.microsoft.com/office/drawing/2014/main" id="{40FF302E-284A-4E3A-8B48-52C56ECEC604}"/>
              </a:ext>
            </a:extLst>
          </p:cNvPr>
          <p:cNvPicPr/>
          <p:nvPr>
            <p:extLst/>
          </p:nvPr>
        </p:nvPicPr>
        <p:blipFill>
          <a:blip r:embed="rId2"/>
          <a:stretch>
            <a:fillRect/>
          </a:stretch>
        </p:blipFill>
        <p:spPr>
          <a:xfrm>
            <a:off x="2705100" y="2794000"/>
            <a:ext cx="6781800" cy="2533740"/>
          </a:xfrm>
          <a:prstGeom prst="rect">
            <a:avLst/>
          </a:prstGeom>
        </p:spPr>
      </p:pic>
    </p:spTree>
    <p:extLst>
      <p:ext uri="{BB962C8B-B14F-4D97-AF65-F5344CB8AC3E}">
        <p14:creationId xmlns:p14="http://schemas.microsoft.com/office/powerpoint/2010/main" val="2327539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Internationell verksamhet</a:t>
            </a:r>
            <a:br>
              <a:rPr lang="sv-SE" dirty="0"/>
            </a:br>
            <a:r>
              <a:rPr lang="sv-SE" sz="1800" dirty="0"/>
              <a:t>Potential på en internationell marknad</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Jämförelse med 2017</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B153C3FA-A346-48C0-AA1F-EF0063D6543B}"/>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Företag som </a:t>
            </a:r>
            <a:r>
              <a:rPr lang="sv-SE" sz="1100" i="1" u="sng" dirty="0"/>
              <a:t>inte</a:t>
            </a:r>
            <a:r>
              <a:rPr lang="sv-SE" sz="1100" i="1" dirty="0"/>
              <a:t> har export inom sin verksamhet i dag. </a:t>
            </a:r>
          </a:p>
        </p:txBody>
      </p:sp>
      <p:pic>
        <p:nvPicPr>
          <p:cNvPr id="5" name="Bildobjekt 4">
            <a:extLst>
              <a:ext uri="{FF2B5EF4-FFF2-40B4-BE49-F238E27FC236}">
                <a16:creationId xmlns:a16="http://schemas.microsoft.com/office/drawing/2014/main" id="{BB88B8A2-E789-492C-AE50-0E4AE2912E02}"/>
              </a:ext>
            </a:extLst>
          </p:cNvPr>
          <p:cNvPicPr/>
          <p:nvPr>
            <p:extLst/>
          </p:nvPr>
        </p:nvPicPr>
        <p:blipFill>
          <a:blip r:embed="rId2"/>
          <a:stretch>
            <a:fillRect/>
          </a:stretch>
        </p:blipFill>
        <p:spPr>
          <a:xfrm>
            <a:off x="2705100" y="2794000"/>
            <a:ext cx="6781800" cy="2533740"/>
          </a:xfrm>
          <a:prstGeom prst="rect">
            <a:avLst/>
          </a:prstGeom>
        </p:spPr>
      </p:pic>
    </p:spTree>
    <p:extLst>
      <p:ext uri="{BB962C8B-B14F-4D97-AF65-F5344CB8AC3E}">
        <p14:creationId xmlns:p14="http://schemas.microsoft.com/office/powerpoint/2010/main" val="3436089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039F8-473D-42A8-B1A4-18A26DB59536}"/>
              </a:ext>
            </a:extLst>
          </p:cNvPr>
          <p:cNvSpPr>
            <a:spLocks noGrp="1"/>
          </p:cNvSpPr>
          <p:nvPr>
            <p:ph type="title"/>
          </p:nvPr>
        </p:nvSpPr>
        <p:spPr/>
        <p:txBody>
          <a:bodyPr/>
          <a:lstStyle/>
          <a:p>
            <a:r>
              <a:rPr lang="sv-SE" dirty="0"/>
              <a:t>Internationell verksamhet</a:t>
            </a:r>
            <a:br>
              <a:rPr lang="sv-SE" dirty="0"/>
            </a:br>
            <a:r>
              <a:rPr lang="sv-SE" sz="1800" dirty="0"/>
              <a:t>Intresse av etablering utanför Sverige</a:t>
            </a:r>
            <a:endParaRPr lang="sv-SE" dirty="0"/>
          </a:p>
        </p:txBody>
      </p:sp>
      <p:sp>
        <p:nvSpPr>
          <p:cNvPr id="3" name="Platshållare för text 2">
            <a:extLst>
              <a:ext uri="{FF2B5EF4-FFF2-40B4-BE49-F238E27FC236}">
                <a16:creationId xmlns:a16="http://schemas.microsoft.com/office/drawing/2014/main" id="{92059D59-0002-474D-8673-B86F336777A9}"/>
              </a:ext>
            </a:extLst>
          </p:cNvPr>
          <p:cNvSpPr>
            <a:spLocks noGrp="1"/>
          </p:cNvSpPr>
          <p:nvPr>
            <p:ph type="body" sz="half" idx="10"/>
          </p:nvPr>
        </p:nvSpPr>
        <p:spPr/>
        <p:txBody>
          <a:bodyPr/>
          <a:lstStyle/>
          <a:p>
            <a:r>
              <a:rPr lang="sv-SE" dirty="0"/>
              <a:t>Län och jämförelse med nationell nivå</a:t>
            </a:r>
          </a:p>
          <a:p>
            <a:endParaRPr lang="sv-SE" dirty="0"/>
          </a:p>
        </p:txBody>
      </p:sp>
      <p:sp>
        <p:nvSpPr>
          <p:cNvPr id="4" name="Platshållare för text 3">
            <a:extLst>
              <a:ext uri="{FF2B5EF4-FFF2-40B4-BE49-F238E27FC236}">
                <a16:creationId xmlns:a16="http://schemas.microsoft.com/office/drawing/2014/main" id="{C38F373A-5DBC-4E1B-A431-101A4E1FC827}"/>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B153C3FA-A346-48C0-AA1F-EF0063D6543B}"/>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Företag som </a:t>
            </a:r>
            <a:r>
              <a:rPr lang="sv-SE" sz="1100" i="1" u="sng" dirty="0"/>
              <a:t>inte</a:t>
            </a:r>
            <a:r>
              <a:rPr lang="sv-SE" sz="1100" i="1" dirty="0"/>
              <a:t> har export men som har produkter/tjänster som skulle ha potential på en internationell marknad.</a:t>
            </a:r>
          </a:p>
        </p:txBody>
      </p:sp>
      <p:pic>
        <p:nvPicPr>
          <p:cNvPr id="8" name="Bildobjekt 7">
            <a:extLst>
              <a:ext uri="{FF2B5EF4-FFF2-40B4-BE49-F238E27FC236}">
                <a16:creationId xmlns:a16="http://schemas.microsoft.com/office/drawing/2014/main" id="{ED1218A7-B4CE-4B99-8F9C-017FC8EA7E6E}"/>
              </a:ext>
            </a:extLst>
          </p:cNvPr>
          <p:cNvPicPr/>
          <p:nvPr>
            <p:extLst/>
          </p:nvPr>
        </p:nvPicPr>
        <p:blipFill>
          <a:blip r:embed="rId2"/>
          <a:stretch>
            <a:fillRect/>
          </a:stretch>
        </p:blipFill>
        <p:spPr>
          <a:xfrm>
            <a:off x="1162050" y="2794000"/>
            <a:ext cx="9867900" cy="1476465"/>
          </a:xfrm>
          <a:prstGeom prst="rect">
            <a:avLst/>
          </a:prstGeom>
        </p:spPr>
      </p:pic>
      <p:pic>
        <p:nvPicPr>
          <p:cNvPr id="9" name="Bildobjekt 8">
            <a:extLst>
              <a:ext uri="{FF2B5EF4-FFF2-40B4-BE49-F238E27FC236}">
                <a16:creationId xmlns:a16="http://schemas.microsoft.com/office/drawing/2014/main" id="{58AF0313-6941-4C40-AA74-82B808583A25}"/>
              </a:ext>
            </a:extLst>
          </p:cNvPr>
          <p:cNvPicPr/>
          <p:nvPr>
            <p:extLst/>
          </p:nvPr>
        </p:nvPicPr>
        <p:blipFill>
          <a:blip r:embed="rId3"/>
          <a:stretch>
            <a:fillRect/>
          </a:stretch>
        </p:blipFill>
        <p:spPr>
          <a:xfrm>
            <a:off x="1132446" y="4572765"/>
            <a:ext cx="8182043" cy="1609635"/>
          </a:xfrm>
          <a:prstGeom prst="rect">
            <a:avLst/>
          </a:prstGeom>
        </p:spPr>
      </p:pic>
    </p:spTree>
    <p:extLst>
      <p:ext uri="{BB962C8B-B14F-4D97-AF65-F5344CB8AC3E}">
        <p14:creationId xmlns:p14="http://schemas.microsoft.com/office/powerpoint/2010/main" val="265187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3943FEB-7A9B-4284-A6A9-B351740C860F}"/>
              </a:ext>
            </a:extLst>
          </p:cNvPr>
          <p:cNvSpPr>
            <a:spLocks noGrp="1"/>
          </p:cNvSpPr>
          <p:nvPr>
            <p:ph type="title"/>
          </p:nvPr>
        </p:nvSpPr>
        <p:spPr/>
        <p:txBody>
          <a:bodyPr/>
          <a:lstStyle/>
          <a:p>
            <a:r>
              <a:rPr lang="sv-SE" dirty="0"/>
              <a:t>Resultat</a:t>
            </a:r>
          </a:p>
        </p:txBody>
      </p:sp>
    </p:spTree>
    <p:extLst>
      <p:ext uri="{BB962C8B-B14F-4D97-AF65-F5344CB8AC3E}">
        <p14:creationId xmlns:p14="http://schemas.microsoft.com/office/powerpoint/2010/main" val="209635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DCC7E7-04D1-43F2-B3A3-DEA5495A1F2F}"/>
              </a:ext>
            </a:extLst>
          </p:cNvPr>
          <p:cNvSpPr>
            <a:spLocks noGrp="1"/>
          </p:cNvSpPr>
          <p:nvPr>
            <p:ph type="title"/>
          </p:nvPr>
        </p:nvSpPr>
        <p:spPr/>
        <p:txBody>
          <a:bodyPr/>
          <a:lstStyle/>
          <a:p>
            <a:r>
              <a:rPr lang="sv-SE" dirty="0"/>
              <a:t>Företagets tillväxt</a:t>
            </a:r>
            <a:br>
              <a:rPr lang="sv-SE" dirty="0"/>
            </a:br>
            <a:r>
              <a:rPr lang="sv-SE" sz="1800" dirty="0"/>
              <a:t>Tillväxtmål</a:t>
            </a:r>
            <a:endParaRPr lang="sv-SE" dirty="0"/>
          </a:p>
        </p:txBody>
      </p:sp>
      <p:sp>
        <p:nvSpPr>
          <p:cNvPr id="3" name="Platshållare för text 2">
            <a:extLst>
              <a:ext uri="{FF2B5EF4-FFF2-40B4-BE49-F238E27FC236}">
                <a16:creationId xmlns:a16="http://schemas.microsoft.com/office/drawing/2014/main" id="{BBFC05B5-2861-459D-BA93-D4C7ADC177CE}"/>
              </a:ext>
            </a:extLst>
          </p:cNvPr>
          <p:cNvSpPr>
            <a:spLocks noGrp="1"/>
          </p:cNvSpPr>
          <p:nvPr>
            <p:ph type="body" sz="half" idx="10"/>
          </p:nvPr>
        </p:nvSpPr>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151BA185-0BB6-4C6B-8D80-34A4A222558C}"/>
              </a:ext>
            </a:extLst>
          </p:cNvPr>
          <p:cNvSpPr>
            <a:spLocks noGrp="1"/>
          </p:cNvSpPr>
          <p:nvPr>
            <p:ph type="body" sz="half" idx="11"/>
          </p:nvPr>
        </p:nvSpPr>
        <p:spPr/>
        <p:txBody>
          <a:bodyPr/>
          <a:lstStyle/>
          <a:p>
            <a:endParaRPr lang="sv-SE"/>
          </a:p>
        </p:txBody>
      </p:sp>
      <p:pic>
        <p:nvPicPr>
          <p:cNvPr id="6" name="Bildobjekt 5">
            <a:extLst>
              <a:ext uri="{FF2B5EF4-FFF2-40B4-BE49-F238E27FC236}">
                <a16:creationId xmlns:a16="http://schemas.microsoft.com/office/drawing/2014/main" id="{FCB6682F-9F76-43C6-818A-707DF6E064F9}"/>
              </a:ext>
            </a:extLst>
          </p:cNvPr>
          <p:cNvPicPr/>
          <p:nvPr>
            <p:extLst/>
          </p:nvPr>
        </p:nvPicPr>
        <p:blipFill>
          <a:blip r:embed="rId2"/>
          <a:stretch>
            <a:fillRect/>
          </a:stretch>
        </p:blipFill>
        <p:spPr>
          <a:xfrm>
            <a:off x="2986122" y="2413000"/>
            <a:ext cx="6219757" cy="3352710"/>
          </a:xfrm>
          <a:prstGeom prst="rect">
            <a:avLst/>
          </a:prstGeom>
        </p:spPr>
      </p:pic>
      <p:sp>
        <p:nvSpPr>
          <p:cNvPr id="8" name="Platshållare för text 3">
            <a:extLst>
              <a:ext uri="{FF2B5EF4-FFF2-40B4-BE49-F238E27FC236}">
                <a16:creationId xmlns:a16="http://schemas.microsoft.com/office/drawing/2014/main" id="{CE3BD383-B8C7-4CF1-B5DB-B663DEE8C24B}"/>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Samtliga företag</a:t>
            </a:r>
          </a:p>
        </p:txBody>
      </p:sp>
    </p:spTree>
    <p:extLst>
      <p:ext uri="{BB962C8B-B14F-4D97-AF65-F5344CB8AC3E}">
        <p14:creationId xmlns:p14="http://schemas.microsoft.com/office/powerpoint/2010/main" val="79057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DCC7E7-04D1-43F2-B3A3-DEA5495A1F2F}"/>
              </a:ext>
            </a:extLst>
          </p:cNvPr>
          <p:cNvSpPr>
            <a:spLocks noGrp="1"/>
          </p:cNvSpPr>
          <p:nvPr>
            <p:ph type="title"/>
          </p:nvPr>
        </p:nvSpPr>
        <p:spPr/>
        <p:txBody>
          <a:bodyPr/>
          <a:lstStyle/>
          <a:p>
            <a:r>
              <a:rPr lang="sv-SE" dirty="0"/>
              <a:t>Företagets tillväxt</a:t>
            </a:r>
            <a:br>
              <a:rPr lang="sv-SE" dirty="0"/>
            </a:br>
            <a:r>
              <a:rPr lang="sv-SE" sz="1800" dirty="0"/>
              <a:t>Tillväxtmål</a:t>
            </a:r>
            <a:endParaRPr lang="sv-SE" dirty="0"/>
          </a:p>
        </p:txBody>
      </p:sp>
      <p:sp>
        <p:nvSpPr>
          <p:cNvPr id="3" name="Platshållare för text 2">
            <a:extLst>
              <a:ext uri="{FF2B5EF4-FFF2-40B4-BE49-F238E27FC236}">
                <a16:creationId xmlns:a16="http://schemas.microsoft.com/office/drawing/2014/main" id="{BBFC05B5-2861-459D-BA93-D4C7ADC177CE}"/>
              </a:ext>
            </a:extLst>
          </p:cNvPr>
          <p:cNvSpPr>
            <a:spLocks noGrp="1"/>
          </p:cNvSpPr>
          <p:nvPr>
            <p:ph type="body" sz="half" idx="10"/>
          </p:nvPr>
        </p:nvSpPr>
        <p:spPr/>
        <p:txBody>
          <a:bodyPr/>
          <a:lstStyle/>
          <a:p>
            <a:r>
              <a:rPr lang="sv-SE" dirty="0"/>
              <a:t>Jämförelse med 2017</a:t>
            </a:r>
          </a:p>
          <a:p>
            <a:endParaRPr lang="sv-SE" dirty="0"/>
          </a:p>
        </p:txBody>
      </p:sp>
      <p:sp>
        <p:nvSpPr>
          <p:cNvPr id="4" name="Platshållare för text 3">
            <a:extLst>
              <a:ext uri="{FF2B5EF4-FFF2-40B4-BE49-F238E27FC236}">
                <a16:creationId xmlns:a16="http://schemas.microsoft.com/office/drawing/2014/main" id="{151BA185-0BB6-4C6B-8D80-34A4A222558C}"/>
              </a:ext>
            </a:extLst>
          </p:cNvPr>
          <p:cNvSpPr>
            <a:spLocks noGrp="1"/>
          </p:cNvSpPr>
          <p:nvPr>
            <p:ph type="body" sz="half" idx="11"/>
          </p:nvPr>
        </p:nvSpPr>
        <p:spPr/>
        <p:txBody>
          <a:bodyPr/>
          <a:lstStyle/>
          <a:p>
            <a:endParaRPr lang="sv-SE"/>
          </a:p>
        </p:txBody>
      </p:sp>
      <p:sp>
        <p:nvSpPr>
          <p:cNvPr id="8" name="Platshållare för text 3">
            <a:extLst>
              <a:ext uri="{FF2B5EF4-FFF2-40B4-BE49-F238E27FC236}">
                <a16:creationId xmlns:a16="http://schemas.microsoft.com/office/drawing/2014/main" id="{CE3BD383-B8C7-4CF1-B5DB-B663DEE8C24B}"/>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sv-SE" sz="1100" i="1" dirty="0"/>
              <a:t>Bas: Samtliga företag</a:t>
            </a:r>
          </a:p>
        </p:txBody>
      </p:sp>
      <p:pic>
        <p:nvPicPr>
          <p:cNvPr id="5" name="Bildobjekt 4">
            <a:extLst>
              <a:ext uri="{FF2B5EF4-FFF2-40B4-BE49-F238E27FC236}">
                <a16:creationId xmlns:a16="http://schemas.microsoft.com/office/drawing/2014/main" id="{F2C86094-2DA9-475F-82CB-74F134DCDDA5}"/>
              </a:ext>
            </a:extLst>
          </p:cNvPr>
          <p:cNvPicPr/>
          <p:nvPr>
            <p:extLst/>
          </p:nvPr>
        </p:nvPicPr>
        <p:blipFill>
          <a:blip r:embed="rId2"/>
          <a:stretch>
            <a:fillRect/>
          </a:stretch>
        </p:blipFill>
        <p:spPr>
          <a:xfrm>
            <a:off x="2986122" y="2413000"/>
            <a:ext cx="6219757" cy="3352710"/>
          </a:xfrm>
          <a:prstGeom prst="rect">
            <a:avLst/>
          </a:prstGeom>
        </p:spPr>
      </p:pic>
    </p:spTree>
    <p:extLst>
      <p:ext uri="{BB962C8B-B14F-4D97-AF65-F5344CB8AC3E}">
        <p14:creationId xmlns:p14="http://schemas.microsoft.com/office/powerpoint/2010/main" val="331300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DCC7E7-04D1-43F2-B3A3-DEA5495A1F2F}"/>
              </a:ext>
            </a:extLst>
          </p:cNvPr>
          <p:cNvSpPr>
            <a:spLocks noGrp="1"/>
          </p:cNvSpPr>
          <p:nvPr>
            <p:ph type="title"/>
          </p:nvPr>
        </p:nvSpPr>
        <p:spPr/>
        <p:txBody>
          <a:bodyPr/>
          <a:lstStyle/>
          <a:p>
            <a:r>
              <a:rPr lang="sv-SE" dirty="0"/>
              <a:t>Företagets tillväxt</a:t>
            </a:r>
            <a:br>
              <a:rPr lang="sv-SE" dirty="0"/>
            </a:br>
            <a:r>
              <a:rPr lang="sv-SE" sz="1800" dirty="0"/>
              <a:t>Förändring i antal anställda</a:t>
            </a:r>
            <a:endParaRPr lang="sv-SE" dirty="0"/>
          </a:p>
        </p:txBody>
      </p:sp>
      <p:sp>
        <p:nvSpPr>
          <p:cNvPr id="3" name="Platshållare för text 2">
            <a:extLst>
              <a:ext uri="{FF2B5EF4-FFF2-40B4-BE49-F238E27FC236}">
                <a16:creationId xmlns:a16="http://schemas.microsoft.com/office/drawing/2014/main" id="{BBFC05B5-2861-459D-BA93-D4C7ADC177CE}"/>
              </a:ext>
            </a:extLst>
          </p:cNvPr>
          <p:cNvSpPr>
            <a:spLocks noGrp="1"/>
          </p:cNvSpPr>
          <p:nvPr>
            <p:ph type="body" sz="half" idx="10"/>
          </p:nvPr>
        </p:nvSpPr>
        <p:spPr/>
        <p:txBody>
          <a:bodyPr/>
          <a:lstStyle/>
          <a:p>
            <a:r>
              <a:rPr lang="sv-SE" dirty="0"/>
              <a:t>Jämförelse med nationell nivå</a:t>
            </a:r>
          </a:p>
          <a:p>
            <a:endParaRPr lang="sv-SE" dirty="0"/>
          </a:p>
        </p:txBody>
      </p:sp>
      <p:sp>
        <p:nvSpPr>
          <p:cNvPr id="4" name="Platshållare för text 3">
            <a:extLst>
              <a:ext uri="{FF2B5EF4-FFF2-40B4-BE49-F238E27FC236}">
                <a16:creationId xmlns:a16="http://schemas.microsoft.com/office/drawing/2014/main" id="{151BA185-0BB6-4C6B-8D80-34A4A222558C}"/>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183A8DD3-C13A-445C-8C14-1C5AFDEA21E2}"/>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sv-SE" sz="1100" i="1" dirty="0"/>
              <a:t>Förändring baseras på svaren på frågorna på föregående sida.</a:t>
            </a:r>
          </a:p>
          <a:p>
            <a:pPr>
              <a:spcBef>
                <a:spcPts val="0"/>
              </a:spcBef>
            </a:pPr>
            <a:r>
              <a:rPr lang="sv-SE" sz="1100" i="1" dirty="0"/>
              <a:t>Bas: Företag med låg till mycket hög ambition att växa.</a:t>
            </a:r>
          </a:p>
        </p:txBody>
      </p:sp>
      <p:pic>
        <p:nvPicPr>
          <p:cNvPr id="7" name="Bildobjekt 6">
            <a:extLst>
              <a:ext uri="{FF2B5EF4-FFF2-40B4-BE49-F238E27FC236}">
                <a16:creationId xmlns:a16="http://schemas.microsoft.com/office/drawing/2014/main" id="{455D23E5-AA9F-4AEF-BED0-218C434897CE}"/>
              </a:ext>
            </a:extLst>
          </p:cNvPr>
          <p:cNvPicPr/>
          <p:nvPr>
            <p:extLst/>
          </p:nvPr>
        </p:nvPicPr>
        <p:blipFill>
          <a:blip r:embed="rId2"/>
          <a:stretch>
            <a:fillRect/>
          </a:stretch>
        </p:blipFill>
        <p:spPr>
          <a:xfrm>
            <a:off x="2986122" y="2413000"/>
            <a:ext cx="6219757" cy="3209835"/>
          </a:xfrm>
          <a:prstGeom prst="rect">
            <a:avLst/>
          </a:prstGeom>
        </p:spPr>
      </p:pic>
    </p:spTree>
    <p:extLst>
      <p:ext uri="{BB962C8B-B14F-4D97-AF65-F5344CB8AC3E}">
        <p14:creationId xmlns:p14="http://schemas.microsoft.com/office/powerpoint/2010/main" val="314044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DCC7E7-04D1-43F2-B3A3-DEA5495A1F2F}"/>
              </a:ext>
            </a:extLst>
          </p:cNvPr>
          <p:cNvSpPr>
            <a:spLocks noGrp="1"/>
          </p:cNvSpPr>
          <p:nvPr>
            <p:ph type="title"/>
          </p:nvPr>
        </p:nvSpPr>
        <p:spPr/>
        <p:txBody>
          <a:bodyPr/>
          <a:lstStyle/>
          <a:p>
            <a:r>
              <a:rPr lang="sv-SE" dirty="0"/>
              <a:t>Företagets tillväxt</a:t>
            </a:r>
            <a:br>
              <a:rPr lang="sv-SE" dirty="0"/>
            </a:br>
            <a:r>
              <a:rPr lang="sv-SE" sz="1800" dirty="0"/>
              <a:t>Förändring i antal anställda</a:t>
            </a:r>
            <a:endParaRPr lang="sv-SE" dirty="0"/>
          </a:p>
        </p:txBody>
      </p:sp>
      <p:sp>
        <p:nvSpPr>
          <p:cNvPr id="3" name="Platshållare för text 2">
            <a:extLst>
              <a:ext uri="{FF2B5EF4-FFF2-40B4-BE49-F238E27FC236}">
                <a16:creationId xmlns:a16="http://schemas.microsoft.com/office/drawing/2014/main" id="{BBFC05B5-2861-459D-BA93-D4C7ADC177CE}"/>
              </a:ext>
            </a:extLst>
          </p:cNvPr>
          <p:cNvSpPr>
            <a:spLocks noGrp="1"/>
          </p:cNvSpPr>
          <p:nvPr>
            <p:ph type="body" sz="half" idx="10"/>
          </p:nvPr>
        </p:nvSpPr>
        <p:spPr/>
        <p:txBody>
          <a:bodyPr/>
          <a:lstStyle/>
          <a:p>
            <a:r>
              <a:rPr lang="sv-SE" dirty="0"/>
              <a:t>Jämförelse med 2017</a:t>
            </a:r>
          </a:p>
          <a:p>
            <a:endParaRPr lang="sv-SE" dirty="0"/>
          </a:p>
        </p:txBody>
      </p:sp>
      <p:sp>
        <p:nvSpPr>
          <p:cNvPr id="4" name="Platshållare för text 3">
            <a:extLst>
              <a:ext uri="{FF2B5EF4-FFF2-40B4-BE49-F238E27FC236}">
                <a16:creationId xmlns:a16="http://schemas.microsoft.com/office/drawing/2014/main" id="{151BA185-0BB6-4C6B-8D80-34A4A222558C}"/>
              </a:ext>
            </a:extLst>
          </p:cNvPr>
          <p:cNvSpPr>
            <a:spLocks noGrp="1"/>
          </p:cNvSpPr>
          <p:nvPr>
            <p:ph type="body" sz="half" idx="11"/>
          </p:nvPr>
        </p:nvSpPr>
        <p:spPr/>
        <p:txBody>
          <a:bodyPr/>
          <a:lstStyle/>
          <a:p>
            <a:endParaRPr lang="sv-SE"/>
          </a:p>
        </p:txBody>
      </p:sp>
      <p:sp>
        <p:nvSpPr>
          <p:cNvPr id="6" name="Platshållare för text 3">
            <a:extLst>
              <a:ext uri="{FF2B5EF4-FFF2-40B4-BE49-F238E27FC236}">
                <a16:creationId xmlns:a16="http://schemas.microsoft.com/office/drawing/2014/main" id="{183A8DD3-C13A-445C-8C14-1C5AFDEA21E2}"/>
              </a:ext>
            </a:extLst>
          </p:cNvPr>
          <p:cNvSpPr txBox="1">
            <a:spLocks/>
          </p:cNvSpPr>
          <p:nvPr/>
        </p:nvSpPr>
        <p:spPr>
          <a:xfrm>
            <a:off x="1008000" y="6298625"/>
            <a:ext cx="8430936" cy="215900"/>
          </a:xfrm>
          <a:prstGeom prst="rect">
            <a:avLst/>
          </a:prstGeom>
        </p:spPr>
        <p:txBody>
          <a:bodyPr/>
          <a:lstStyle>
            <a:lvl1pPr marL="0" indent="0" algn="l" defTabSz="1219110" rtl="0" eaLnBrk="1" latinLnBrk="0" hangingPunct="1">
              <a:lnSpc>
                <a:spcPct val="100000"/>
              </a:lnSpc>
              <a:spcBef>
                <a:spcPts val="900"/>
              </a:spcBef>
              <a:buFont typeface="Arial" panose="020B0604020202020204" pitchFamily="34" charset="0"/>
              <a:buNone/>
              <a:defRPr lang="sv-SE" sz="1800" kern="1200" dirty="0">
                <a:solidFill>
                  <a:schemeClr val="tx1"/>
                </a:solidFill>
                <a:latin typeface="+mn-lt"/>
                <a:ea typeface="+mn-ea"/>
                <a:cs typeface="+mn-cs"/>
              </a:defRPr>
            </a:lvl1pPr>
            <a:lvl2pPr marL="0" indent="0" algn="l" defTabSz="1219110" rtl="0" eaLnBrk="1" latinLnBrk="0" hangingPunct="1">
              <a:lnSpc>
                <a:spcPct val="100000"/>
              </a:lnSpc>
              <a:spcBef>
                <a:spcPts val="2400"/>
              </a:spcBef>
              <a:buFont typeface="Arial" panose="020B0604020202020204" pitchFamily="34" charset="0"/>
              <a:buNone/>
              <a:defRPr lang="sv-SE" sz="1867" b="1" kern="1200" dirty="0">
                <a:solidFill>
                  <a:schemeClr val="tx1"/>
                </a:solidFill>
                <a:latin typeface="+mj-lt"/>
                <a:ea typeface="+mn-ea"/>
                <a:cs typeface="+mn-cs"/>
              </a:defRPr>
            </a:lvl2pPr>
            <a:lvl3pPr marL="0" indent="0" algn="l" defTabSz="1219110" rtl="0" eaLnBrk="1" latinLnBrk="0" hangingPunct="1">
              <a:lnSpc>
                <a:spcPct val="100000"/>
              </a:lnSpc>
              <a:spcBef>
                <a:spcPts val="600"/>
              </a:spcBef>
              <a:buFont typeface="Arial" panose="020B0604020202020204" pitchFamily="34" charset="0"/>
              <a:buNone/>
              <a:defRPr lang="sv-SE" sz="1467" kern="1200" dirty="0">
                <a:solidFill>
                  <a:schemeClr val="tx1"/>
                </a:solidFill>
                <a:latin typeface="+mn-lt"/>
                <a:ea typeface="+mn-ea"/>
                <a:cs typeface="+mn-cs"/>
              </a:defRPr>
            </a:lvl3pPr>
            <a:lvl4pPr marL="191990" indent="-191990" algn="l" defTabSz="1219110" rtl="0" eaLnBrk="1" latinLnBrk="0" hangingPunct="1">
              <a:lnSpc>
                <a:spcPct val="100000"/>
              </a:lnSpc>
              <a:spcBef>
                <a:spcPts val="600"/>
              </a:spcBef>
              <a:buFont typeface="Arial" panose="020B0604020202020204" pitchFamily="34" charset="0"/>
              <a:buChar char="•"/>
              <a:defRPr lang="sv-SE" sz="1800" kern="1200" dirty="0">
                <a:solidFill>
                  <a:schemeClr val="tx1"/>
                </a:solidFill>
                <a:latin typeface="+mn-lt"/>
                <a:ea typeface="+mn-ea"/>
                <a:cs typeface="+mn-cs"/>
              </a:defRPr>
            </a:lvl4pPr>
            <a:lvl5pPr marL="191990" indent="-191990" algn="l" defTabSz="1219110" rtl="0" eaLnBrk="1" latinLnBrk="0" hangingPunct="1">
              <a:lnSpc>
                <a:spcPct val="100000"/>
              </a:lnSpc>
              <a:spcBef>
                <a:spcPts val="600"/>
              </a:spcBef>
              <a:buFont typeface="Arial" panose="020B0604020202020204" pitchFamily="34" charset="0"/>
              <a:buChar char="•"/>
              <a:defRPr lang="sv-SE" sz="1467" kern="1200" dirty="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sv-SE" sz="1100" i="1" dirty="0"/>
              <a:t>Förändring baseras på svaren på frågorna på föregående sida.</a:t>
            </a:r>
          </a:p>
          <a:p>
            <a:pPr>
              <a:spcBef>
                <a:spcPts val="0"/>
              </a:spcBef>
            </a:pPr>
            <a:r>
              <a:rPr lang="sv-SE" sz="1100" i="1" dirty="0"/>
              <a:t>Bas: Företag med låg till mycket hög ambition att växa.</a:t>
            </a:r>
          </a:p>
        </p:txBody>
      </p:sp>
      <p:pic>
        <p:nvPicPr>
          <p:cNvPr id="5" name="Bildobjekt 4">
            <a:extLst>
              <a:ext uri="{FF2B5EF4-FFF2-40B4-BE49-F238E27FC236}">
                <a16:creationId xmlns:a16="http://schemas.microsoft.com/office/drawing/2014/main" id="{3F51BA43-B340-4A01-B17C-4FF002A8F682}"/>
              </a:ext>
            </a:extLst>
          </p:cNvPr>
          <p:cNvPicPr/>
          <p:nvPr>
            <p:extLst/>
          </p:nvPr>
        </p:nvPicPr>
        <p:blipFill>
          <a:blip r:embed="rId2"/>
          <a:stretch>
            <a:fillRect/>
          </a:stretch>
        </p:blipFill>
        <p:spPr>
          <a:xfrm>
            <a:off x="2705100" y="2413000"/>
            <a:ext cx="6781800" cy="3209835"/>
          </a:xfrm>
          <a:prstGeom prst="rect">
            <a:avLst/>
          </a:prstGeom>
        </p:spPr>
      </p:pic>
    </p:spTree>
    <p:extLst>
      <p:ext uri="{BB962C8B-B14F-4D97-AF65-F5344CB8AC3E}">
        <p14:creationId xmlns:p14="http://schemas.microsoft.com/office/powerpoint/2010/main" val="894287354"/>
      </p:ext>
    </p:extLst>
  </p:cSld>
  <p:clrMapOvr>
    <a:masterClrMapping/>
  </p:clrMapOvr>
</p:sld>
</file>

<file path=ppt/theme/theme1.xml><?xml version="1.0" encoding="utf-8"?>
<a:theme xmlns:a="http://schemas.openxmlformats.org/drawingml/2006/main" name="Origo Group 2018 PPt">
  <a:themeElements>
    <a:clrScheme name="Origo">
      <a:dk1>
        <a:srgbClr val="000000"/>
      </a:dk1>
      <a:lt1>
        <a:srgbClr val="FFFFFF"/>
      </a:lt1>
      <a:dk2>
        <a:srgbClr val="37414A"/>
      </a:dk2>
      <a:lt2>
        <a:srgbClr val="D3D9DE"/>
      </a:lt2>
      <a:accent1>
        <a:srgbClr val="5F8CA3"/>
      </a:accent1>
      <a:accent2>
        <a:srgbClr val="E5928E"/>
      </a:accent2>
      <a:accent3>
        <a:srgbClr val="8DDBB0"/>
      </a:accent3>
      <a:accent4>
        <a:srgbClr val="9F96C0"/>
      </a:accent4>
      <a:accent5>
        <a:srgbClr val="E3EA90"/>
      </a:accent5>
      <a:accent6>
        <a:srgbClr val="4F758C"/>
      </a:accent6>
      <a:hlink>
        <a:srgbClr val="3B5769"/>
      </a:hlink>
      <a:folHlink>
        <a:srgbClr val="3B5769"/>
      </a:folHlink>
    </a:clrScheme>
    <a:fontScheme name="Tahoma">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5928E"/>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mall Origo Group.potx  -  Skrivskyddad" id="{6618F619-B191-47BA-9917-1F899FE87A7A}" vid="{78379AFD-A968-4BE7-AE66-A27643F39E3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LMI Dokument" ma:contentTypeID="0x0101009ABC80DE802143E4B0357B76AA380E6200365EACBC5B7A344284000CD305BDF871" ma:contentTypeVersion="4" ma:contentTypeDescription="Skapa ett nytt dokument." ma:contentTypeScope="" ma:versionID="ff19451b069228f624e79f5afb8a2338">
  <xsd:schema xmlns:xsd="http://www.w3.org/2001/XMLSchema" xmlns:xs="http://www.w3.org/2001/XMLSchema" xmlns:p="http://schemas.microsoft.com/office/2006/metadata/properties" xmlns:ns1="http://schemas.microsoft.com/sharepoint/v3" xmlns:ns2="f3f4274a-33c6-4048-b128-e9cd80e2fbfe" targetNamespace="http://schemas.microsoft.com/office/2006/metadata/properties" ma:root="true" ma:fieldsID="691ca4329a247018ecb545d036043ec4" ns1:_="" ns2:_="">
    <xsd:import namespace="http://schemas.microsoft.com/sharepoint/v3"/>
    <xsd:import namespace="f3f4274a-33c6-4048-b128-e9cd80e2fbfe"/>
    <xsd:element name="properties">
      <xsd:complexType>
        <xsd:sequence>
          <xsd:element name="documentManagement">
            <xsd:complexType>
              <xsd:all>
                <xsd:element ref="ns1:_dlc_Exempt" minOccurs="0"/>
                <xsd:element ref="ns1:_dlc_ExpireDateSaved" minOccurs="0"/>
                <xsd:element ref="ns1:_dlc_Expire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Undanta från princip" ma:hidden="true" ma:internalName="_dlc_Exempt" ma:readOnly="true">
      <xsd:simpleType>
        <xsd:restriction base="dms:Unknown"/>
      </xsd:simpleType>
    </xsd:element>
    <xsd:element name="_dlc_ExpireDateSaved" ma:index="9" nillable="true" ma:displayName="Originalförfallodag" ma:hidden="true" ma:internalName="_dlc_ExpireDateSaved" ma:readOnly="true">
      <xsd:simpleType>
        <xsd:restriction base="dms:DateTime"/>
      </xsd:simpleType>
    </xsd:element>
    <xsd:element name="_dlc_ExpireDate" ma:index="10" nillable="true" ma:displayName="Förfallodatum"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3f4274a-33c6-4048-b128-e9cd80e2fbfe" elementFormDefault="qualified">
    <xsd:import namespace="http://schemas.microsoft.com/office/2006/documentManagement/types"/>
    <xsd:import namespace="http://schemas.microsoft.com/office/infopath/2007/PartnerControls"/>
    <xsd:element name="_dlc_DocId" ma:index="11" nillable="true" ma:displayName="Dokument-ID-värde" ma:description="Värdet för dokument-ID som tilldelats till det här objektet." ma:internalName="_dlc_DocId" ma:readOnly="true">
      <xsd:simpleType>
        <xsd:restriction base="dms:Text"/>
      </xsd:simpleType>
    </xsd:element>
    <xsd:element name="_dlc_DocIdUrl" ma:index="12"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p:Policy xmlns:p="office.server.policy" id="" local="true">
  <p:Name>ALMI Document Expiration Policy</p:Name>
  <p:Description/>
  <p:Statement/>
  <p:PolicyItems>
    <p:PolicyItem featureId="Microsoft.Office.RecordsManagement.PolicyFeatures.Expiration" staticId="0x0101009ABC80DE802143E4B0357B76AA380E62|1205851037" UniqueId="ed68ac8b-0bb7-44e7-9882-ff123320d5a0">
      <p:Name>Retention</p:Name>
      <p:Description>Automatic scheduling of content for processing, and performing a retention action on content that has reached its due date.</p:Description>
      <p:CustomData>
        <data>
          <formula id="ALMI.Intranet.Foundation.AlmiDocumentExpirationPolicy"/>
          <action type="action" id="ALMI.Intranet.Foundation.AlmiDocumentExpirationMail"/>
        </data>
      </p:CustomData>
    </p:PolicyItem>
  </p:PolicyItems>
</p:Policy>
</file>

<file path=customXml/item4.xml><?xml version="1.0" encoding="utf-8"?>
<p:properties xmlns:p="http://schemas.microsoft.com/office/2006/metadata/properties" xmlns:xsi="http://www.w3.org/2001/XMLSchema-instance" xmlns:pc="http://schemas.microsoft.com/office/infopath/2007/PartnerControls">
  <documentManagement>
    <_dlc_DocId xmlns="f3f4274a-33c6-4048-b128-e9cd80e2fbfe">F2Z3EDZ23CK4-192-1751</_dlc_DocId>
    <_dlc_DocIdUrl xmlns="f3f4274a-33c6-4048-b128-e9cd80e2fbfe">
      <Url>https://intranat.almi.se/almi-alla/_layouts/15/DocIdRedir.aspx?ID=F2Z3EDZ23CK4-192-1751</Url>
      <Description>F2Z3EDZ23CK4-192-1751</Description>
    </_dlc_DocIdUrl>
  </documentManagement>
</p:properties>
</file>

<file path=customXml/item5.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E31294F-9708-49F1-8DB9-101A898B33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3f4274a-33c6-4048-b128-e9cd80e2fb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710F86-1580-4225-A9A7-DC69E0ADB19C}">
  <ds:schemaRefs>
    <ds:schemaRef ds:uri="http://schemas.microsoft.com/sharepoint/v3/contenttype/forms"/>
  </ds:schemaRefs>
</ds:datastoreItem>
</file>

<file path=customXml/itemProps3.xml><?xml version="1.0" encoding="utf-8"?>
<ds:datastoreItem xmlns:ds="http://schemas.openxmlformats.org/officeDocument/2006/customXml" ds:itemID="{5592F278-BACB-4D20-B415-2F443D776E90}">
  <ds:schemaRefs>
    <ds:schemaRef ds:uri="office.server.policy"/>
  </ds:schemaRefs>
</ds:datastoreItem>
</file>

<file path=customXml/itemProps4.xml><?xml version="1.0" encoding="utf-8"?>
<ds:datastoreItem xmlns:ds="http://schemas.openxmlformats.org/officeDocument/2006/customXml" ds:itemID="{F995AAAF-5150-4AC5-B64A-ECD3807DEDD1}">
  <ds:schemaRefs>
    <ds:schemaRef ds:uri="http://purl.org/dc/terms/"/>
    <ds:schemaRef ds:uri="http://schemas.openxmlformats.org/package/2006/metadata/core-properties"/>
    <ds:schemaRef ds:uri="http://schemas.microsoft.com/office/2006/documentManagement/types"/>
    <ds:schemaRef ds:uri="f3f4274a-33c6-4048-b128-e9cd80e2fbfe"/>
    <ds:schemaRef ds:uri="http://purl.org/dc/elements/1.1/"/>
    <ds:schemaRef ds:uri="http://schemas.microsoft.com/office/2006/metadata/properties"/>
    <ds:schemaRef ds:uri="http://schemas.microsoft.com/sharepoint/v3"/>
    <ds:schemaRef ds:uri="http://schemas.microsoft.com/office/infopath/2007/PartnerControls"/>
    <ds:schemaRef ds:uri="http://www.w3.org/XML/1998/namespace"/>
    <ds:schemaRef ds:uri="http://purl.org/dc/dcmitype/"/>
  </ds:schemaRefs>
</ds:datastoreItem>
</file>

<file path=customXml/itemProps5.xml><?xml version="1.0" encoding="utf-8"?>
<ds:datastoreItem xmlns:ds="http://schemas.openxmlformats.org/officeDocument/2006/customXml" ds:itemID="{D341CADF-ED82-466D-B40D-EFAF3F310A9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Rapport Tekniska verken kundundersökning 2018</Template>
  <TotalTime>2763</TotalTime>
  <Words>1038</Words>
  <Application>Microsoft Office PowerPoint</Application>
  <PresentationFormat>Bredbild</PresentationFormat>
  <Paragraphs>148</Paragraphs>
  <Slides>43</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43</vt:i4>
      </vt:variant>
    </vt:vector>
  </HeadingPairs>
  <TitlesOfParts>
    <vt:vector size="48" baseType="lpstr">
      <vt:lpstr>Biko Light</vt:lpstr>
      <vt:lpstr>Tahoma</vt:lpstr>
      <vt:lpstr>Arial</vt:lpstr>
      <vt:lpstr>Biko</vt:lpstr>
      <vt:lpstr>Origo Group 2018 PPt</vt:lpstr>
      <vt:lpstr>Almi Företagspartner</vt:lpstr>
      <vt:lpstr>Innehåll</vt:lpstr>
      <vt:lpstr>Fakta om undersökningen</vt:lpstr>
      <vt:lpstr>Fakta om undersökningen</vt:lpstr>
      <vt:lpstr>Resultat</vt:lpstr>
      <vt:lpstr>Företagets tillväxt Tillväxtmål</vt:lpstr>
      <vt:lpstr>Företagets tillväxt Tillväxtmål</vt:lpstr>
      <vt:lpstr>Företagets tillväxt Förändring i antal anställda</vt:lpstr>
      <vt:lpstr>Företagets tillväxt Förändring i antal anställda</vt:lpstr>
      <vt:lpstr>Företagets tillväxt Skalbarhet</vt:lpstr>
      <vt:lpstr>Företagets tillväxt Behov av stöd</vt:lpstr>
      <vt:lpstr>Företagets tillväxt Viktiga områden att utveckla</vt:lpstr>
      <vt:lpstr>Företagets tillväxt Viktiga områden att utveckla</vt:lpstr>
      <vt:lpstr>Företagets tillväxt Önskemål om offentligt stöd</vt:lpstr>
      <vt:lpstr>Företagets tillväxt Önskemål om offentligt stöd</vt:lpstr>
      <vt:lpstr>Företagets tillväxt Tid som läggs på stödinsatser</vt:lpstr>
      <vt:lpstr>Företagets tillväxt Tid som läggs på stödinsatser</vt:lpstr>
      <vt:lpstr>Företagets tillväxt Behov av finansiering</vt:lpstr>
      <vt:lpstr>Företagets tillväxt Behov av finansiering</vt:lpstr>
      <vt:lpstr>Innovationer Nya produkter eller tjänster</vt:lpstr>
      <vt:lpstr>Innovationer Nya produkter eller tjänster</vt:lpstr>
      <vt:lpstr>Innovationer Andel av försäljningen</vt:lpstr>
      <vt:lpstr>Innovationer Andel av försäljningen</vt:lpstr>
      <vt:lpstr>Innovationer Kommande innovationer</vt:lpstr>
      <vt:lpstr>Innovationer Kommande innovationer</vt:lpstr>
      <vt:lpstr>Finansiering Typ av finansiering</vt:lpstr>
      <vt:lpstr>Finansiering Typ av finansiering</vt:lpstr>
      <vt:lpstr>Finansiering Behov av ytterligare finansiering</vt:lpstr>
      <vt:lpstr>Finansiering Behov av ytterligare finansiering</vt:lpstr>
      <vt:lpstr>Finansiering Svårigheter att få finansiering</vt:lpstr>
      <vt:lpstr>Finansiering Svårigheter att få finansiering</vt:lpstr>
      <vt:lpstr>Hållbarhet Satsning på hållbarhet</vt:lpstr>
      <vt:lpstr>Hållbarhet Satsning på hållbarhet</vt:lpstr>
      <vt:lpstr>Hållbarhet Påverkan på företagets konkurrenskraft</vt:lpstr>
      <vt:lpstr>Internationell verksamhet Export eller import inom verksamheten</vt:lpstr>
      <vt:lpstr>Internationell verksamhet Export eller import inom verksamheten</vt:lpstr>
      <vt:lpstr>Internationell verksamhet Export</vt:lpstr>
      <vt:lpstr>Internationell verksamhet Export</vt:lpstr>
      <vt:lpstr>Internationell verksamhet Import</vt:lpstr>
      <vt:lpstr>Internationell verksamhet Import</vt:lpstr>
      <vt:lpstr>Internationell verksamhet Potential på en internationell marknad</vt:lpstr>
      <vt:lpstr>Internationell verksamhet Potential på en internationell marknad</vt:lpstr>
      <vt:lpstr>Internationell verksamhet Intresse av etablering utanför Sverige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Tekniska Verken</dc:title>
  <dc:creator>Omta Moushe Ashak</dc:creator>
  <cp:lastModifiedBy>Frida Åhlstedt</cp:lastModifiedBy>
  <cp:revision>297</cp:revision>
  <cp:lastPrinted>2018-04-30T07:18:32Z</cp:lastPrinted>
  <dcterms:created xsi:type="dcterms:W3CDTF">2018-04-18T08:56:44Z</dcterms:created>
  <dcterms:modified xsi:type="dcterms:W3CDTF">2018-06-28T14:37:10Z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0x0101009ABC80DE802143E4B0357B76AA380E6200365EACBC5B7A344284000CD305BDF871</vt:lpwstr>
  </property>
  <property fmtid="{D5CDD505-2E9C-101B-9397-08002B2CF9AE}" pid="3" name="ItemRetentionFormula">
    <vt:lpwstr>&lt;formula id="ALMI.Intranet.Foundation.AlmiDocumentExpirationPolicy"&gt;&lt;/formula&gt;</vt:lpwstr>
  </property>
  <property fmtid="{D5CDD505-2E9C-101B-9397-08002B2CF9AE}" pid="4" name="_dlc_policyId">
    <vt:lpwstr>0x0101009ABC80DE802143E4B0357B76AA380E62|1205851037</vt:lpwstr>
  </property>
  <property fmtid="{D5CDD505-2E9C-101B-9397-08002B2CF9AE}" pid="5" name="_dlc_DocIdItemGuid">
    <vt:lpwstr>9147f4d8-4056-425e-9191-71f092d9bc18</vt:lpwstr>
  </property>
</Properties>
</file>